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73"/>
  </p:notesMasterIdLst>
  <p:handoutMasterIdLst>
    <p:handoutMasterId r:id="rId74"/>
  </p:handoutMasterIdLst>
  <p:sldIdLst>
    <p:sldId id="520" r:id="rId2"/>
    <p:sldId id="521" r:id="rId3"/>
    <p:sldId id="288" r:id="rId4"/>
    <p:sldId id="419" r:id="rId5"/>
    <p:sldId id="398" r:id="rId6"/>
    <p:sldId id="405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83" r:id="rId29"/>
    <p:sldId id="441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473" r:id="rId62"/>
    <p:sldId id="474" r:id="rId63"/>
    <p:sldId id="475" r:id="rId64"/>
    <p:sldId id="476" r:id="rId65"/>
    <p:sldId id="477" r:id="rId66"/>
    <p:sldId id="478" r:id="rId67"/>
    <p:sldId id="479" r:id="rId68"/>
    <p:sldId id="480" r:id="rId69"/>
    <p:sldId id="481" r:id="rId70"/>
    <p:sldId id="482" r:id="rId71"/>
    <p:sldId id="418" r:id="rId72"/>
  </p:sldIdLst>
  <p:sldSz cx="12192000" cy="6858000"/>
  <p:notesSz cx="6858000" cy="9144000"/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892" userDrawn="1">
          <p15:clr>
            <a:srgbClr val="A4A3A4"/>
          </p15:clr>
        </p15:guide>
        <p15:guide id="5" pos="7015" userDrawn="1">
          <p15:clr>
            <a:srgbClr val="A4A3A4"/>
          </p15:clr>
        </p15:guide>
        <p15:guide id="6" pos="51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DFC"/>
    <a:srgbClr val="CE3B37"/>
    <a:srgbClr val="C7C7C7"/>
    <a:srgbClr val="FFE985"/>
    <a:srgbClr val="F39801"/>
    <a:srgbClr val="7030A0"/>
    <a:srgbClr val="DFE1E0"/>
    <a:srgbClr val="88AB3E"/>
    <a:srgbClr val="FA772E"/>
    <a:srgbClr val="F19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48" autoAdjust="0"/>
    <p:restoredTop sz="94581" autoAdjust="0"/>
  </p:normalViewPr>
  <p:slideViewPr>
    <p:cSldViewPr>
      <p:cViewPr varScale="1">
        <p:scale>
          <a:sx n="74" d="100"/>
          <a:sy n="74" d="100"/>
        </p:scale>
        <p:origin x="67" y="-648"/>
      </p:cViewPr>
      <p:guideLst>
        <p:guide orient="horz" pos="2160"/>
        <p:guide pos="3840"/>
        <p:guide pos="302"/>
        <p:guide pos="892"/>
        <p:guide pos="7015"/>
        <p:guide pos="51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D1E2EF4-146E-47B5-A412-FFD548A1AB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B9B88E-0645-4F60-BCC3-CFB9FB14D07A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69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70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B9B88E-0645-4F60-BCC3-CFB9FB14D07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B9B88E-0645-4F60-BCC3-CFB9FB14D07A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B9B88E-0645-4F60-BCC3-CFB9FB14D07A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57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66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67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AD0C-DDBA-43D0-A440-12A8C764AD10}" type="slidenum">
              <a:rPr lang="en-US" altLang="zh-CN" smtClean="0"/>
              <a:pPr/>
              <a:t>68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E01BC60-E5BF-46AE-9C12-C5D2A4F77DF1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2B4607-9D89-4658-8817-6A2A8071E143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5FD55AFE-5DA3-4777-A835-2E125100B1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5339AEF1-0951-4890-A70D-EE4B7A277015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A7F01145-97BF-4D50-BE09-4F2C28162673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乐高玩具&#10;&#10;低可信度描述已自动生成">
            <a:extLst>
              <a:ext uri="{FF2B5EF4-FFF2-40B4-BE49-F238E27FC236}">
                <a16:creationId xmlns:a16="http://schemas.microsoft.com/office/drawing/2014/main" id="{F07B71AF-C324-40CC-B73C-DA4A6DFF3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4503">
            <a:off x="-4328811" y="2590812"/>
            <a:ext cx="7620301" cy="513405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CA2A55A-013E-4F17-992A-5873C704582E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1713C68-CF98-4713-9062-C193323467E8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9AF122C7-F6DD-478F-A714-1CDF2B4D7F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82946CE5-6521-4D2B-917E-422C215C9CF1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BDD45A62-4645-4730-A91E-452ABC0A09DB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fld id="{67864EE2-EAB3-4814-A7EB-820BD7610F1E}" type="slidenum">
              <a:rPr lang="en-US" altLang="zh-CN" smtClean="0"/>
              <a:pPr/>
              <a:t>‹#›</a:t>
            </a:fld>
            <a:r>
              <a:rPr lang="en-US" altLang="zh-CN"/>
              <a:t>/91</a:t>
            </a:r>
          </a:p>
        </p:txBody>
      </p:sp>
    </p:spTree>
    <p:extLst>
      <p:ext uri="{BB962C8B-B14F-4D97-AF65-F5344CB8AC3E}">
        <p14:creationId xmlns:p14="http://schemas.microsoft.com/office/powerpoint/2010/main" val="135457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fld id="{1C4D4E92-3379-4E90-97D3-07C5AA45976A}" type="slidenum">
              <a:rPr lang="en-US" altLang="zh-CN" smtClean="0"/>
              <a:pPr/>
              <a:t>‹#›</a:t>
            </a:fld>
            <a:r>
              <a:rPr lang="en-US" altLang="zh-CN"/>
              <a:t>/91</a:t>
            </a:r>
          </a:p>
        </p:txBody>
      </p:sp>
    </p:spTree>
    <p:extLst>
      <p:ext uri="{BB962C8B-B14F-4D97-AF65-F5344CB8AC3E}">
        <p14:creationId xmlns:p14="http://schemas.microsoft.com/office/powerpoint/2010/main" val="122178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E20A4CA-ED3A-4615-B59E-6C46FD1E6363}"/>
              </a:ext>
            </a:extLst>
          </p:cNvPr>
          <p:cNvCxnSpPr>
            <a:cxnSpLocks/>
          </p:cNvCxnSpPr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0854DD6-35D6-43AC-94FE-A7B6E7D1525A}"/>
              </a:ext>
            </a:extLst>
          </p:cNvPr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D83B6D7-2B32-4B37-9AA1-346B6A2D9A93}"/>
              </a:ext>
            </a:extLst>
          </p:cNvPr>
          <p:cNvCxnSpPr>
            <a:cxnSpLocks/>
          </p:cNvCxnSpPr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E4E91E-9AD3-4FC0-9AA2-8E8CB7989F0B}"/>
              </a:ext>
            </a:extLst>
          </p:cNvPr>
          <p:cNvCxnSpPr>
            <a:cxnSpLocks/>
          </p:cNvCxnSpPr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0C07E38-3BCE-4824-AD13-0BEC6799FCCF}"/>
              </a:ext>
            </a:extLst>
          </p:cNvPr>
          <p:cNvCxnSpPr>
            <a:cxnSpLocks/>
          </p:cNvCxnSpPr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>
            <a:extLst>
              <a:ext uri="{FF2B5EF4-FFF2-40B4-BE49-F238E27FC236}">
                <a16:creationId xmlns:a16="http://schemas.microsoft.com/office/drawing/2014/main" id="{5CE14DBA-877D-4A0D-BEF9-84D062CC2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>
            <a:extLst>
              <a:ext uri="{FF2B5EF4-FFF2-40B4-BE49-F238E27FC236}">
                <a16:creationId xmlns:a16="http://schemas.microsoft.com/office/drawing/2014/main" id="{46D642E3-2E81-4160-AAA1-E21ED5D01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D5EB10-A3E5-4387-8040-27984BF399E5}"/>
              </a:ext>
            </a:extLst>
          </p:cNvPr>
          <p:cNvGrpSpPr/>
          <p:nvPr/>
        </p:nvGrpSpPr>
        <p:grpSpPr>
          <a:xfrm>
            <a:off x="2099555" y="986920"/>
            <a:ext cx="7992888" cy="4164197"/>
            <a:chOff x="575555" y="986919"/>
            <a:chExt cx="7992888" cy="416419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98A3B2-149E-4B6A-B14D-5AAD9EBFCD82}"/>
                </a:ext>
              </a:extLst>
            </p:cNvPr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EC15FDB-DB76-48BC-B60A-5721EB64E6C8}"/>
                </a:ext>
              </a:extLst>
            </p:cNvPr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2C96F2C-8C60-4220-B67C-C88D06EA09A3}"/>
                </a:ext>
              </a:extLst>
            </p:cNvPr>
            <p:cNvSpPr txBox="1"/>
            <p:nvPr/>
          </p:nvSpPr>
          <p:spPr>
            <a:xfrm>
              <a:off x="7020272" y="3102600"/>
              <a:ext cx="1241779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李春葆  主编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2EA3A3-6097-4A72-88FB-1C4E189A49D0}"/>
                </a:ext>
              </a:extLst>
            </p:cNvPr>
            <p:cNvSpPr txBox="1"/>
            <p:nvPr/>
          </p:nvSpPr>
          <p:spPr>
            <a:xfrm>
              <a:off x="1717669" y="4305115"/>
              <a:ext cx="5708660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</a:t>
              </a:r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章  栈和队列 </a:t>
              </a:r>
            </a:p>
          </p:txBody>
        </p:sp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84334E00-098C-4CD3-BEC9-545F8671567F}"/>
                </a:ext>
              </a:extLst>
            </p:cNvPr>
            <p:cNvSpPr/>
            <p:nvPr/>
          </p:nvSpPr>
          <p:spPr>
            <a:xfrm>
              <a:off x="6825308" y="3118424"/>
              <a:ext cx="194964" cy="194964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6BD611-19BC-4DD2-BBD3-156746E37A77}"/>
              </a:ext>
            </a:extLst>
          </p:cNvPr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C55F5AC-FC50-4DF5-B799-6ED5FEA9F221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32BA342-A11C-46B0-B1E8-16492C55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07351D0-63BD-41F6-A03D-BAB674BE1F84}"/>
                </a:ext>
              </a:extLst>
            </p:cNvPr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74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482501" y="1423091"/>
            <a:ext cx="303529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例如：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MaxSize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=5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2609851" y="2394218"/>
            <a:ext cx="5762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3152775" y="2406919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609851" y="2754581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3152775" y="2767281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2609851" y="3113356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3152775" y="3126056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2609851" y="3473718"/>
            <a:ext cx="576263" cy="3603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3152775" y="3514591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2609851" y="3834081"/>
            <a:ext cx="5762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3152775" y="3874953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2338389" y="4338905"/>
            <a:ext cx="287337" cy="0"/>
          </a:xfrm>
          <a:prstGeom prst="line">
            <a:avLst/>
          </a:prstGeom>
          <a:noFill/>
          <a:ln w="38100">
            <a:solidFill>
              <a:srgbClr val="CE3B37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1682751" y="4135705"/>
            <a:ext cx="720725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rear</a:t>
            </a:r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2097088" y="1907540"/>
            <a:ext cx="1439862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）空队</a:t>
            </a:r>
          </a:p>
        </p:txBody>
      </p:sp>
      <p:sp>
        <p:nvSpPr>
          <p:cNvPr id="10267" name="Text Box 29"/>
          <p:cNvSpPr txBox="1">
            <a:spLocks noChangeArrowheads="1"/>
          </p:cNvSpPr>
          <p:nvPr/>
        </p:nvSpPr>
        <p:spPr bwMode="auto">
          <a:xfrm>
            <a:off x="4064452" y="1897264"/>
            <a:ext cx="1731962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进队</a:t>
            </a:r>
          </a:p>
        </p:txBody>
      </p:sp>
      <p:sp>
        <p:nvSpPr>
          <p:cNvPr id="10278" name="Text Box 42"/>
          <p:cNvSpPr txBox="1">
            <a:spLocks noChangeArrowheads="1"/>
          </p:cNvSpPr>
          <p:nvPr/>
        </p:nvSpPr>
        <p:spPr bwMode="auto">
          <a:xfrm>
            <a:off x="5772150" y="1903789"/>
            <a:ext cx="2553742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进队</a:t>
            </a:r>
          </a:p>
        </p:txBody>
      </p:sp>
      <p:sp>
        <p:nvSpPr>
          <p:cNvPr id="10289" name="Text Box 55"/>
          <p:cNvSpPr txBox="1">
            <a:spLocks noChangeArrowheads="1"/>
          </p:cNvSpPr>
          <p:nvPr/>
        </p:nvSpPr>
        <p:spPr bwMode="auto">
          <a:xfrm>
            <a:off x="8264526" y="1907540"/>
            <a:ext cx="1863725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）全部出队</a:t>
            </a:r>
          </a:p>
        </p:txBody>
      </p:sp>
      <p:grpSp>
        <p:nvGrpSpPr>
          <p:cNvPr id="2" name="组合 68"/>
          <p:cNvGrpSpPr/>
          <p:nvPr/>
        </p:nvGrpSpPr>
        <p:grpSpPr>
          <a:xfrm>
            <a:off x="2080217" y="4816130"/>
            <a:ext cx="6463116" cy="2064769"/>
            <a:chOff x="1248385" y="4385821"/>
            <a:chExt cx="5695220" cy="2064769"/>
          </a:xfrm>
          <a:scene3d>
            <a:camera prst="orthographicFront"/>
            <a:lightRig rig="contrasting" dir="t">
              <a:rot lat="0" lon="0" rev="1500000"/>
            </a:lightRig>
          </a:scene3d>
        </p:grpSpPr>
        <p:sp>
          <p:nvSpPr>
            <p:cNvPr id="10290" name="Text Box 56"/>
            <p:cNvSpPr txBox="1">
              <a:spLocks noChangeArrowheads="1"/>
            </p:cNvSpPr>
            <p:nvPr/>
          </p:nvSpPr>
          <p:spPr bwMode="auto">
            <a:xfrm>
              <a:off x="1248385" y="4403358"/>
              <a:ext cx="786216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总结</a:t>
              </a:r>
              <a:endPara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0291" name="Text Box 57"/>
            <p:cNvSpPr txBox="1">
              <a:spLocks noChangeArrowheads="1"/>
            </p:cNvSpPr>
            <p:nvPr/>
          </p:nvSpPr>
          <p:spPr bwMode="auto">
            <a:xfrm>
              <a:off x="1885692" y="4385821"/>
              <a:ext cx="5057913" cy="206476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 tIns="108000" bIns="108000">
              <a:spAutoFit/>
            </a:bodyPr>
            <a:lstStyle>
              <a:defPPr>
                <a:defRPr lang="zh-CN"/>
              </a:defPPr>
              <a:lvl1pPr marL="342900" indent="-342900" algn="l">
                <a:buClr>
                  <a:srgbClr val="F39801"/>
                </a:buClr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defRPr>
              </a:lvl1pPr>
            </a:lstStyle>
            <a:p>
              <a:r>
                <a:rPr lang="zh-CN" altLang="en-US">
                  <a:solidFill>
                    <a:srgbClr val="CE3B37"/>
                  </a:solidFill>
                </a:rPr>
                <a:t>约定</a:t>
              </a:r>
              <a:r>
                <a:rPr lang="en-US" altLang="zh-CN"/>
                <a:t>rear</a:t>
              </a:r>
              <a:r>
                <a:rPr lang="zh-CN" altLang="en-US" dirty="0"/>
                <a:t>总是指向队尾元素</a:t>
              </a:r>
            </a:p>
            <a:p>
              <a:r>
                <a:rPr lang="zh-CN" altLang="en-US"/>
                <a:t>元素进队，</a:t>
              </a:r>
              <a:r>
                <a:rPr lang="en-US" altLang="zh-CN"/>
                <a:t>rear</a:t>
              </a:r>
              <a:r>
                <a:rPr lang="zh-CN" altLang="en-US"/>
                <a:t>增</a:t>
              </a:r>
              <a:r>
                <a:rPr lang="en-US" altLang="zh-CN" dirty="0"/>
                <a:t>1</a:t>
              </a:r>
            </a:p>
            <a:p>
              <a:r>
                <a:rPr lang="zh-CN" altLang="en-US">
                  <a:solidFill>
                    <a:srgbClr val="CE3B37"/>
                  </a:solidFill>
                </a:rPr>
                <a:t>约定</a:t>
              </a:r>
              <a:r>
                <a:rPr lang="en-US" altLang="zh-CN" dirty="0"/>
                <a:t>front</a:t>
              </a:r>
              <a:r>
                <a:rPr lang="zh-CN" altLang="en-US" dirty="0"/>
                <a:t>指向当前队中队头元素的前一位置 </a:t>
              </a:r>
            </a:p>
            <a:p>
              <a:r>
                <a:rPr lang="zh-CN" altLang="en-US"/>
                <a:t>元素出队，</a:t>
              </a:r>
              <a:r>
                <a:rPr lang="en-US" altLang="zh-CN"/>
                <a:t>front</a:t>
              </a:r>
              <a:r>
                <a:rPr lang="zh-CN" altLang="en-US"/>
                <a:t>增</a:t>
              </a:r>
              <a:r>
                <a:rPr lang="en-US" altLang="zh-CN" dirty="0"/>
                <a:t>1</a:t>
              </a:r>
            </a:p>
            <a:p>
              <a:r>
                <a:rPr lang="zh-CN" altLang="en-US"/>
                <a:t>当</a:t>
              </a:r>
              <a:r>
                <a:rPr lang="en-US" altLang="zh-CN"/>
                <a:t>rear=MaxSize</a:t>
              </a:r>
              <a:r>
                <a:rPr lang="en-US" altLang="zh-CN" dirty="0"/>
                <a:t>-1</a:t>
              </a:r>
              <a:r>
                <a:rPr lang="zh-CN" altLang="en-US" dirty="0"/>
                <a:t>时不能再进队</a:t>
              </a:r>
            </a:p>
          </p:txBody>
        </p:sp>
      </p:grpSp>
      <p:sp>
        <p:nvSpPr>
          <p:cNvPr id="10292" name="Line 58"/>
          <p:cNvSpPr>
            <a:spLocks noChangeShapeType="1"/>
          </p:cNvSpPr>
          <p:nvPr/>
        </p:nvSpPr>
        <p:spPr bwMode="auto">
          <a:xfrm>
            <a:off x="2338389" y="4626243"/>
            <a:ext cx="287337" cy="0"/>
          </a:xfrm>
          <a:prstGeom prst="line">
            <a:avLst/>
          </a:prstGeom>
          <a:noFill/>
          <a:ln w="38100">
            <a:solidFill>
              <a:srgbClr val="CE3B37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93" name="Text Box 59"/>
          <p:cNvSpPr txBox="1">
            <a:spLocks noChangeArrowheads="1"/>
          </p:cNvSpPr>
          <p:nvPr/>
        </p:nvSpPr>
        <p:spPr bwMode="auto">
          <a:xfrm>
            <a:off x="1581150" y="4427820"/>
            <a:ext cx="865188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front</a:t>
            </a:r>
          </a:p>
        </p:txBody>
      </p:sp>
      <p:grpSp>
        <p:nvGrpSpPr>
          <p:cNvPr id="3" name="组合 65"/>
          <p:cNvGrpSpPr/>
          <p:nvPr/>
        </p:nvGrpSpPr>
        <p:grpSpPr>
          <a:xfrm>
            <a:off x="3695700" y="2373580"/>
            <a:ext cx="2001838" cy="2116546"/>
            <a:chOff x="2171700" y="1589074"/>
            <a:chExt cx="2001838" cy="2116546"/>
          </a:xfrm>
        </p:grpSpPr>
        <p:sp>
          <p:nvSpPr>
            <p:cNvPr id="10257" name="Rectangle 17"/>
            <p:cNvSpPr>
              <a:spLocks noChangeArrowheads="1"/>
            </p:cNvSpPr>
            <p:nvPr/>
          </p:nvSpPr>
          <p:spPr bwMode="auto">
            <a:xfrm>
              <a:off x="3211513" y="1627174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58" name="Text Box 18"/>
            <p:cNvSpPr txBox="1">
              <a:spLocks noChangeArrowheads="1"/>
            </p:cNvSpPr>
            <p:nvPr/>
          </p:nvSpPr>
          <p:spPr bwMode="auto">
            <a:xfrm>
              <a:off x="3741738" y="1589074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0259" name="Rectangle 19"/>
            <p:cNvSpPr>
              <a:spLocks noChangeArrowheads="1"/>
            </p:cNvSpPr>
            <p:nvPr/>
          </p:nvSpPr>
          <p:spPr bwMode="auto">
            <a:xfrm>
              <a:off x="3211513" y="1987537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60" name="Text Box 20"/>
            <p:cNvSpPr txBox="1">
              <a:spLocks noChangeArrowheads="1"/>
            </p:cNvSpPr>
            <p:nvPr/>
          </p:nvSpPr>
          <p:spPr bwMode="auto">
            <a:xfrm>
              <a:off x="3741738" y="194943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0261" name="Rectangle 21"/>
            <p:cNvSpPr>
              <a:spLocks noChangeArrowheads="1"/>
            </p:cNvSpPr>
            <p:nvPr/>
          </p:nvSpPr>
          <p:spPr bwMode="auto">
            <a:xfrm>
              <a:off x="3211513" y="2346312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62" name="Text Box 22"/>
            <p:cNvSpPr txBox="1">
              <a:spLocks noChangeArrowheads="1"/>
            </p:cNvSpPr>
            <p:nvPr/>
          </p:nvSpPr>
          <p:spPr bwMode="auto">
            <a:xfrm>
              <a:off x="3741738" y="230821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263" name="Rectangle 23"/>
            <p:cNvSpPr>
              <a:spLocks noChangeArrowheads="1"/>
            </p:cNvSpPr>
            <p:nvPr/>
          </p:nvSpPr>
          <p:spPr bwMode="auto">
            <a:xfrm>
              <a:off x="3211513" y="2706674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64" name="Text Box 24"/>
            <p:cNvSpPr txBox="1">
              <a:spLocks noChangeArrowheads="1"/>
            </p:cNvSpPr>
            <p:nvPr/>
          </p:nvSpPr>
          <p:spPr bwMode="auto">
            <a:xfrm>
              <a:off x="3741738" y="2730083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265" name="Rectangle 25"/>
            <p:cNvSpPr>
              <a:spLocks noChangeArrowheads="1"/>
            </p:cNvSpPr>
            <p:nvPr/>
          </p:nvSpPr>
          <p:spPr bwMode="auto">
            <a:xfrm>
              <a:off x="3211513" y="3067037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0266" name="Text Box 26"/>
            <p:cNvSpPr txBox="1">
              <a:spLocks noChangeArrowheads="1"/>
            </p:cNvSpPr>
            <p:nvPr/>
          </p:nvSpPr>
          <p:spPr bwMode="auto">
            <a:xfrm>
              <a:off x="3741738" y="3090446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294" name="Line 60"/>
            <p:cNvSpPr>
              <a:spLocks noChangeShapeType="1"/>
            </p:cNvSpPr>
            <p:nvPr/>
          </p:nvSpPr>
          <p:spPr bwMode="auto">
            <a:xfrm>
              <a:off x="2916238" y="3590912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95" name="Text Box 61"/>
            <p:cNvSpPr txBox="1">
              <a:spLocks noChangeArrowheads="1"/>
            </p:cNvSpPr>
            <p:nvPr/>
          </p:nvSpPr>
          <p:spPr bwMode="auto">
            <a:xfrm>
              <a:off x="2171700" y="3387712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0296" name="Line 62"/>
            <p:cNvSpPr>
              <a:spLocks noChangeShapeType="1"/>
            </p:cNvSpPr>
            <p:nvPr/>
          </p:nvSpPr>
          <p:spPr bwMode="auto">
            <a:xfrm>
              <a:off x="2890838" y="3265474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97" name="Text Box 63"/>
            <p:cNvSpPr txBox="1">
              <a:spLocks noChangeArrowheads="1"/>
            </p:cNvSpPr>
            <p:nvPr/>
          </p:nvSpPr>
          <p:spPr bwMode="auto">
            <a:xfrm>
              <a:off x="2247900" y="3062274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grpSp>
        <p:nvGrpSpPr>
          <p:cNvPr id="4" name="组合 66"/>
          <p:cNvGrpSpPr/>
          <p:nvPr/>
        </p:nvGrpSpPr>
        <p:grpSpPr>
          <a:xfrm>
            <a:off x="5772150" y="2373581"/>
            <a:ext cx="2014538" cy="2080033"/>
            <a:chOff x="4248150" y="1589074"/>
            <a:chExt cx="2014538" cy="2080033"/>
          </a:xfrm>
        </p:grpSpPr>
        <p:sp>
          <p:nvSpPr>
            <p:cNvPr id="10268" name="Rectangle 30"/>
            <p:cNvSpPr>
              <a:spLocks noChangeArrowheads="1"/>
            </p:cNvSpPr>
            <p:nvPr/>
          </p:nvSpPr>
          <p:spPr bwMode="auto">
            <a:xfrm>
              <a:off x="5300663" y="1627174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10269" name="Text Box 31"/>
            <p:cNvSpPr txBox="1">
              <a:spLocks noChangeArrowheads="1"/>
            </p:cNvSpPr>
            <p:nvPr/>
          </p:nvSpPr>
          <p:spPr bwMode="auto">
            <a:xfrm>
              <a:off x="5830888" y="1589074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0270" name="Rectangle 32"/>
            <p:cNvSpPr>
              <a:spLocks noChangeArrowheads="1"/>
            </p:cNvSpPr>
            <p:nvPr/>
          </p:nvSpPr>
          <p:spPr bwMode="auto">
            <a:xfrm>
              <a:off x="5300663" y="1987537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10271" name="Text Box 33"/>
            <p:cNvSpPr txBox="1">
              <a:spLocks noChangeArrowheads="1"/>
            </p:cNvSpPr>
            <p:nvPr/>
          </p:nvSpPr>
          <p:spPr bwMode="auto">
            <a:xfrm>
              <a:off x="5830888" y="194943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0272" name="Rectangle 34"/>
            <p:cNvSpPr>
              <a:spLocks noChangeArrowheads="1"/>
            </p:cNvSpPr>
            <p:nvPr/>
          </p:nvSpPr>
          <p:spPr bwMode="auto">
            <a:xfrm>
              <a:off x="5300663" y="2346312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0273" name="Text Box 35"/>
            <p:cNvSpPr txBox="1">
              <a:spLocks noChangeArrowheads="1"/>
            </p:cNvSpPr>
            <p:nvPr/>
          </p:nvSpPr>
          <p:spPr bwMode="auto">
            <a:xfrm>
              <a:off x="5830888" y="230821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274" name="Rectangle 36"/>
            <p:cNvSpPr>
              <a:spLocks noChangeArrowheads="1"/>
            </p:cNvSpPr>
            <p:nvPr/>
          </p:nvSpPr>
          <p:spPr bwMode="auto">
            <a:xfrm>
              <a:off x="5300663" y="2706674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275" name="Text Box 37"/>
            <p:cNvSpPr txBox="1">
              <a:spLocks noChangeArrowheads="1"/>
            </p:cNvSpPr>
            <p:nvPr/>
          </p:nvSpPr>
          <p:spPr bwMode="auto">
            <a:xfrm>
              <a:off x="5830888" y="2730083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276" name="Rectangle 38"/>
            <p:cNvSpPr>
              <a:spLocks noChangeArrowheads="1"/>
            </p:cNvSpPr>
            <p:nvPr/>
          </p:nvSpPr>
          <p:spPr bwMode="auto">
            <a:xfrm>
              <a:off x="5300663" y="3067037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0277" name="Text Box 39"/>
            <p:cNvSpPr txBox="1">
              <a:spLocks noChangeArrowheads="1"/>
            </p:cNvSpPr>
            <p:nvPr/>
          </p:nvSpPr>
          <p:spPr bwMode="auto">
            <a:xfrm>
              <a:off x="5830888" y="3090446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298" name="Line 64"/>
            <p:cNvSpPr>
              <a:spLocks noChangeShapeType="1"/>
            </p:cNvSpPr>
            <p:nvPr/>
          </p:nvSpPr>
          <p:spPr bwMode="auto">
            <a:xfrm>
              <a:off x="5005388" y="3554399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99" name="Text Box 65"/>
            <p:cNvSpPr txBox="1">
              <a:spLocks noChangeArrowheads="1"/>
            </p:cNvSpPr>
            <p:nvPr/>
          </p:nvSpPr>
          <p:spPr bwMode="auto">
            <a:xfrm>
              <a:off x="4248150" y="3351199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0302" name="Line 68"/>
            <p:cNvSpPr>
              <a:spLocks noChangeShapeType="1"/>
            </p:cNvSpPr>
            <p:nvPr/>
          </p:nvSpPr>
          <p:spPr bwMode="auto">
            <a:xfrm>
              <a:off x="4979988" y="1828787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03" name="Text Box 69"/>
            <p:cNvSpPr txBox="1">
              <a:spLocks noChangeArrowheads="1"/>
            </p:cNvSpPr>
            <p:nvPr/>
          </p:nvSpPr>
          <p:spPr bwMode="auto">
            <a:xfrm>
              <a:off x="4324350" y="1625587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grpSp>
        <p:nvGrpSpPr>
          <p:cNvPr id="5" name="组合 67"/>
          <p:cNvGrpSpPr/>
          <p:nvPr/>
        </p:nvGrpSpPr>
        <p:grpSpPr>
          <a:xfrm>
            <a:off x="8282018" y="2259281"/>
            <a:ext cx="2044700" cy="1952625"/>
            <a:chOff x="6216650" y="1474774"/>
            <a:chExt cx="2044700" cy="1952625"/>
          </a:xfrm>
        </p:grpSpPr>
        <p:sp>
          <p:nvSpPr>
            <p:cNvPr id="10279" name="Rectangle 43"/>
            <p:cNvSpPr>
              <a:spLocks noChangeArrowheads="1"/>
            </p:cNvSpPr>
            <p:nvPr/>
          </p:nvSpPr>
          <p:spPr bwMode="auto">
            <a:xfrm>
              <a:off x="7286625" y="1627174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20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80" name="Text Box 44"/>
            <p:cNvSpPr txBox="1">
              <a:spLocks noChangeArrowheads="1"/>
            </p:cNvSpPr>
            <p:nvPr/>
          </p:nvSpPr>
          <p:spPr bwMode="auto">
            <a:xfrm>
              <a:off x="7829550" y="1589074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0281" name="Rectangle 45"/>
            <p:cNvSpPr>
              <a:spLocks noChangeArrowheads="1"/>
            </p:cNvSpPr>
            <p:nvPr/>
          </p:nvSpPr>
          <p:spPr bwMode="auto">
            <a:xfrm>
              <a:off x="7286625" y="1987537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20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82" name="Text Box 46"/>
            <p:cNvSpPr txBox="1">
              <a:spLocks noChangeArrowheads="1"/>
            </p:cNvSpPr>
            <p:nvPr/>
          </p:nvSpPr>
          <p:spPr bwMode="auto">
            <a:xfrm>
              <a:off x="7829550" y="194943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0283" name="Rectangle 47"/>
            <p:cNvSpPr>
              <a:spLocks noChangeArrowheads="1"/>
            </p:cNvSpPr>
            <p:nvPr/>
          </p:nvSpPr>
          <p:spPr bwMode="auto">
            <a:xfrm>
              <a:off x="7286625" y="2346312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20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84" name="Text Box 48"/>
            <p:cNvSpPr txBox="1">
              <a:spLocks noChangeArrowheads="1"/>
            </p:cNvSpPr>
            <p:nvPr/>
          </p:nvSpPr>
          <p:spPr bwMode="auto">
            <a:xfrm>
              <a:off x="7829550" y="230821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285" name="Rectangle 49"/>
            <p:cNvSpPr>
              <a:spLocks noChangeArrowheads="1"/>
            </p:cNvSpPr>
            <p:nvPr/>
          </p:nvSpPr>
          <p:spPr bwMode="auto">
            <a:xfrm>
              <a:off x="7286625" y="2706674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20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86" name="Text Box 50"/>
            <p:cNvSpPr txBox="1">
              <a:spLocks noChangeArrowheads="1"/>
            </p:cNvSpPr>
            <p:nvPr/>
          </p:nvSpPr>
          <p:spPr bwMode="auto">
            <a:xfrm>
              <a:off x="7829550" y="2730083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287" name="Rectangle 51"/>
            <p:cNvSpPr>
              <a:spLocks noChangeArrowheads="1"/>
            </p:cNvSpPr>
            <p:nvPr/>
          </p:nvSpPr>
          <p:spPr bwMode="auto">
            <a:xfrm>
              <a:off x="7286625" y="3067037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2000" i="1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88" name="Text Box 52"/>
            <p:cNvSpPr txBox="1">
              <a:spLocks noChangeArrowheads="1"/>
            </p:cNvSpPr>
            <p:nvPr/>
          </p:nvSpPr>
          <p:spPr bwMode="auto">
            <a:xfrm>
              <a:off x="7829550" y="3090446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300" name="Line 66"/>
            <p:cNvSpPr>
              <a:spLocks noChangeShapeType="1"/>
            </p:cNvSpPr>
            <p:nvPr/>
          </p:nvSpPr>
          <p:spPr bwMode="auto">
            <a:xfrm>
              <a:off x="6973888" y="1878003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01" name="Text Box 67"/>
            <p:cNvSpPr txBox="1">
              <a:spLocks noChangeArrowheads="1"/>
            </p:cNvSpPr>
            <p:nvPr/>
          </p:nvSpPr>
          <p:spPr bwMode="auto">
            <a:xfrm>
              <a:off x="6216650" y="1674803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0304" name="Line 70"/>
            <p:cNvSpPr>
              <a:spLocks noChangeShapeType="1"/>
            </p:cNvSpPr>
            <p:nvPr/>
          </p:nvSpPr>
          <p:spPr bwMode="auto">
            <a:xfrm>
              <a:off x="6977063" y="1677974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305" name="Text Box 71"/>
            <p:cNvSpPr txBox="1">
              <a:spLocks noChangeArrowheads="1"/>
            </p:cNvSpPr>
            <p:nvPr/>
          </p:nvSpPr>
          <p:spPr bwMode="auto">
            <a:xfrm>
              <a:off x="6321425" y="1474774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sp>
        <p:nvSpPr>
          <p:cNvPr id="7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8F49D4-6E51-408B-B862-6CEBCBE18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73" name="TextBox 3">
            <a:extLst>
              <a:ext uri="{FF2B5EF4-FFF2-40B4-BE49-F238E27FC236}">
                <a16:creationId xmlns:a16="http://schemas.microsoft.com/office/drawing/2014/main" id="{1265D02A-E426-4668-89E0-49E2097D00D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74" name="图片 73" descr="乐高玩具&#10;&#10;低可信度描述已自动生成">
            <a:extLst>
              <a:ext uri="{FF2B5EF4-FFF2-40B4-BE49-F238E27FC236}">
                <a16:creationId xmlns:a16="http://schemas.microsoft.com/office/drawing/2014/main" id="{0474792F-116B-45D0-AFC6-7F1D7C579E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7" grpId="0"/>
      <p:bldP spid="10278" grpId="0"/>
      <p:bldP spid="102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1625054" y="4758969"/>
            <a:ext cx="619913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顺序队的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要素（初始时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front=rear=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）：</a:t>
            </a:r>
          </a:p>
        </p:txBody>
      </p:sp>
      <p:sp>
        <p:nvSpPr>
          <p:cNvPr id="11267" name="Text Box 4"/>
          <p:cNvSpPr txBox="1">
            <a:spLocks noChangeArrowheads="1"/>
          </p:cNvSpPr>
          <p:nvPr/>
        </p:nvSpPr>
        <p:spPr bwMode="auto">
          <a:xfrm>
            <a:off x="1919288" y="5229046"/>
            <a:ext cx="5429288" cy="16646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>
            <a:defPPr>
              <a:defRPr lang="zh-CN"/>
            </a:defPPr>
            <a:lvl1pPr marL="342900" indent="-342900" algn="l">
              <a:buClr>
                <a:srgbClr val="F39801"/>
              </a:buClr>
              <a:buFont typeface="Wingdings" panose="05000000000000000000" pitchFamily="2" charset="2"/>
              <a:buChar char="l"/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 队空</a:t>
            </a:r>
            <a:r>
              <a:rPr lang="zh-CN" altLang="en-US"/>
              <a:t>条件：</a:t>
            </a:r>
            <a:r>
              <a:rPr lang="en-US" altLang="zh-CN">
                <a:solidFill>
                  <a:schemeClr val="tx1"/>
                </a:solidFill>
              </a:rPr>
              <a:t>front = rear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 队满</a:t>
            </a:r>
            <a:r>
              <a:rPr lang="zh-CN" altLang="en-US"/>
              <a:t>条件：</a:t>
            </a:r>
            <a:r>
              <a:rPr lang="en-US" altLang="zh-CN">
                <a:solidFill>
                  <a:schemeClr val="tx1"/>
                </a:solidFill>
              </a:rPr>
              <a:t>rear = MaxSize</a:t>
            </a:r>
            <a:r>
              <a:rPr lang="zh-CN" altLang="en-US">
                <a:solidFill>
                  <a:schemeClr val="tx1"/>
                </a:solidFill>
              </a:rPr>
              <a:t>－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</a:p>
          <a:p>
            <a:r>
              <a:rPr lang="zh-CN" altLang="en-US"/>
              <a:t> 元素</a:t>
            </a:r>
            <a:r>
              <a:rPr lang="en-US" altLang="zh-CN" dirty="0"/>
              <a:t>e</a:t>
            </a:r>
            <a:r>
              <a:rPr lang="zh-CN" altLang="en-US" dirty="0"/>
              <a:t>进</a:t>
            </a:r>
            <a:r>
              <a:rPr lang="zh-CN" altLang="en-US"/>
              <a:t>队：</a:t>
            </a:r>
            <a:r>
              <a:rPr lang="en-US" altLang="zh-CN">
                <a:solidFill>
                  <a:schemeClr val="tx1"/>
                </a:solidFill>
              </a:rPr>
              <a:t>rear++; data[rear]=e</a:t>
            </a:r>
            <a:r>
              <a:rPr lang="en-US" altLang="zh-CN" dirty="0">
                <a:solidFill>
                  <a:schemeClr val="tx1"/>
                </a:solidFill>
              </a:rPr>
              <a:t>;</a:t>
            </a:r>
          </a:p>
          <a:p>
            <a:r>
              <a:rPr lang="zh-CN" altLang="en-US"/>
              <a:t> 元素</a:t>
            </a:r>
            <a:r>
              <a:rPr lang="en-US" altLang="zh-CN" dirty="0"/>
              <a:t>e</a:t>
            </a:r>
            <a:r>
              <a:rPr lang="zh-CN" altLang="en-US" dirty="0"/>
              <a:t>出</a:t>
            </a:r>
            <a:r>
              <a:rPr lang="zh-CN" altLang="en-US"/>
              <a:t>队：</a:t>
            </a:r>
            <a:r>
              <a:rPr lang="en-US" altLang="zh-CN">
                <a:solidFill>
                  <a:schemeClr val="tx1"/>
                </a:solidFill>
              </a:rPr>
              <a:t>front++; e=data[front</a:t>
            </a:r>
            <a:r>
              <a:rPr lang="en-US" altLang="zh-CN" dirty="0">
                <a:solidFill>
                  <a:schemeClr val="tx1"/>
                </a:solidFill>
              </a:rPr>
              <a:t>];</a:t>
            </a:r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7516790" y="5179411"/>
            <a:ext cx="2997223" cy="14233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CE3B37"/>
                </a:solidFill>
              </a:rPr>
              <a:t>注意：</a:t>
            </a:r>
            <a:r>
              <a:rPr lang="en-US" altLang="zh-CN" dirty="0"/>
              <a:t>rear</a:t>
            </a:r>
            <a:r>
              <a:rPr lang="zh-CN" altLang="en-US" dirty="0"/>
              <a:t>指向队尾</a:t>
            </a:r>
            <a:r>
              <a:rPr lang="zh-CN" altLang="en-US"/>
              <a:t>元素；</a:t>
            </a:r>
            <a:r>
              <a:rPr lang="en-US" altLang="zh-CN" dirty="0"/>
              <a:t>front</a:t>
            </a:r>
            <a:r>
              <a:rPr lang="zh-CN" altLang="en-US" dirty="0"/>
              <a:t>指向队头元素的前一个位置。</a:t>
            </a:r>
          </a:p>
        </p:txBody>
      </p:sp>
      <p:sp>
        <p:nvSpPr>
          <p:cNvPr id="11269" name="Text Box 7"/>
          <p:cNvSpPr txBox="1">
            <a:spLocks noChangeArrowheads="1"/>
          </p:cNvSpPr>
          <p:nvPr/>
        </p:nvSpPr>
        <p:spPr bwMode="auto">
          <a:xfrm>
            <a:off x="1541253" y="1382793"/>
            <a:ext cx="2820977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队列的各种状态</a:t>
            </a:r>
          </a:p>
        </p:txBody>
      </p:sp>
      <p:grpSp>
        <p:nvGrpSpPr>
          <p:cNvPr id="2" name="组合 76"/>
          <p:cNvGrpSpPr/>
          <p:nvPr/>
        </p:nvGrpSpPr>
        <p:grpSpPr>
          <a:xfrm>
            <a:off x="1568451" y="1792797"/>
            <a:ext cx="2143125" cy="2389610"/>
            <a:chOff x="44450" y="727061"/>
            <a:chExt cx="2143125" cy="2389610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1085850" y="765161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Text Box 5"/>
            <p:cNvSpPr txBox="1">
              <a:spLocks noChangeArrowheads="1"/>
            </p:cNvSpPr>
            <p:nvPr/>
          </p:nvSpPr>
          <p:spPr bwMode="auto">
            <a:xfrm>
              <a:off x="1755775" y="727061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7" name="Rectangle 6"/>
            <p:cNvSpPr>
              <a:spLocks noChangeArrowheads="1"/>
            </p:cNvSpPr>
            <p:nvPr/>
          </p:nvSpPr>
          <p:spPr bwMode="auto">
            <a:xfrm>
              <a:off x="1085850" y="112552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Text Box 7"/>
            <p:cNvSpPr txBox="1">
              <a:spLocks noChangeArrowheads="1"/>
            </p:cNvSpPr>
            <p:nvPr/>
          </p:nvSpPr>
          <p:spPr bwMode="auto">
            <a:xfrm>
              <a:off x="1755775" y="1087423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69" name="Rectangle 8"/>
            <p:cNvSpPr>
              <a:spLocks noChangeArrowheads="1"/>
            </p:cNvSpPr>
            <p:nvPr/>
          </p:nvSpPr>
          <p:spPr bwMode="auto">
            <a:xfrm>
              <a:off x="1085850" y="1484298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Text Box 9"/>
            <p:cNvSpPr txBox="1">
              <a:spLocks noChangeArrowheads="1"/>
            </p:cNvSpPr>
            <p:nvPr/>
          </p:nvSpPr>
          <p:spPr bwMode="auto">
            <a:xfrm>
              <a:off x="1755775" y="1446198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71" name="Rectangle 10"/>
            <p:cNvSpPr>
              <a:spLocks noChangeArrowheads="1"/>
            </p:cNvSpPr>
            <p:nvPr/>
          </p:nvSpPr>
          <p:spPr bwMode="auto">
            <a:xfrm>
              <a:off x="1085850" y="1844661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Text Box 11"/>
            <p:cNvSpPr txBox="1">
              <a:spLocks noChangeArrowheads="1"/>
            </p:cNvSpPr>
            <p:nvPr/>
          </p:nvSpPr>
          <p:spPr bwMode="auto">
            <a:xfrm>
              <a:off x="1755775" y="1892286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3" name="Rectangle 12"/>
            <p:cNvSpPr>
              <a:spLocks noChangeArrowheads="1"/>
            </p:cNvSpPr>
            <p:nvPr/>
          </p:nvSpPr>
          <p:spPr bwMode="auto">
            <a:xfrm>
              <a:off x="1085850" y="220502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Text Box 13"/>
            <p:cNvSpPr txBox="1">
              <a:spLocks noChangeArrowheads="1"/>
            </p:cNvSpPr>
            <p:nvPr/>
          </p:nvSpPr>
          <p:spPr bwMode="auto">
            <a:xfrm>
              <a:off x="1755775" y="2252648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75" name="Line 14"/>
            <p:cNvSpPr>
              <a:spLocks noChangeShapeType="1"/>
            </p:cNvSpPr>
            <p:nvPr/>
          </p:nvSpPr>
          <p:spPr bwMode="auto">
            <a:xfrm>
              <a:off x="814388" y="2709848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Text Box 15"/>
            <p:cNvSpPr txBox="1">
              <a:spLocks noChangeArrowheads="1"/>
            </p:cNvSpPr>
            <p:nvPr/>
          </p:nvSpPr>
          <p:spPr bwMode="auto">
            <a:xfrm>
              <a:off x="146050" y="2506648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80" name="Line 58"/>
            <p:cNvSpPr>
              <a:spLocks noChangeShapeType="1"/>
            </p:cNvSpPr>
            <p:nvPr/>
          </p:nvSpPr>
          <p:spPr bwMode="auto">
            <a:xfrm>
              <a:off x="814388" y="2997186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1" name="Text Box 59"/>
            <p:cNvSpPr txBox="1">
              <a:spLocks noChangeArrowheads="1"/>
            </p:cNvSpPr>
            <p:nvPr/>
          </p:nvSpPr>
          <p:spPr bwMode="auto">
            <a:xfrm>
              <a:off x="44450" y="2798763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</p:grpSp>
      <p:grpSp>
        <p:nvGrpSpPr>
          <p:cNvPr id="3" name="组合 81"/>
          <p:cNvGrpSpPr/>
          <p:nvPr/>
        </p:nvGrpSpPr>
        <p:grpSpPr>
          <a:xfrm>
            <a:off x="3683000" y="1810259"/>
            <a:ext cx="2154238" cy="2116546"/>
            <a:chOff x="2159000" y="1589074"/>
            <a:chExt cx="2154238" cy="2116546"/>
          </a:xfrm>
        </p:grpSpPr>
        <p:sp>
          <p:nvSpPr>
            <p:cNvPr id="83" name="Rectangle 17"/>
            <p:cNvSpPr>
              <a:spLocks noChangeArrowheads="1"/>
            </p:cNvSpPr>
            <p:nvPr/>
          </p:nvSpPr>
          <p:spPr bwMode="auto">
            <a:xfrm>
              <a:off x="3211513" y="1627174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Text Box 18"/>
            <p:cNvSpPr txBox="1">
              <a:spLocks noChangeArrowheads="1"/>
            </p:cNvSpPr>
            <p:nvPr/>
          </p:nvSpPr>
          <p:spPr bwMode="auto">
            <a:xfrm>
              <a:off x="3881438" y="1589074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5" name="Rectangle 19"/>
            <p:cNvSpPr>
              <a:spLocks noChangeArrowheads="1"/>
            </p:cNvSpPr>
            <p:nvPr/>
          </p:nvSpPr>
          <p:spPr bwMode="auto">
            <a:xfrm>
              <a:off x="3211513" y="1987537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Text Box 20"/>
            <p:cNvSpPr txBox="1">
              <a:spLocks noChangeArrowheads="1"/>
            </p:cNvSpPr>
            <p:nvPr/>
          </p:nvSpPr>
          <p:spPr bwMode="auto">
            <a:xfrm>
              <a:off x="3881438" y="194943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87" name="Rectangle 21"/>
            <p:cNvSpPr>
              <a:spLocks noChangeArrowheads="1"/>
            </p:cNvSpPr>
            <p:nvPr/>
          </p:nvSpPr>
          <p:spPr bwMode="auto">
            <a:xfrm>
              <a:off x="3211513" y="2346312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Text Box 22"/>
            <p:cNvSpPr txBox="1">
              <a:spLocks noChangeArrowheads="1"/>
            </p:cNvSpPr>
            <p:nvPr/>
          </p:nvSpPr>
          <p:spPr bwMode="auto">
            <a:xfrm>
              <a:off x="3881438" y="230821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89" name="Rectangle 23"/>
            <p:cNvSpPr>
              <a:spLocks noChangeArrowheads="1"/>
            </p:cNvSpPr>
            <p:nvPr/>
          </p:nvSpPr>
          <p:spPr bwMode="auto">
            <a:xfrm>
              <a:off x="3211513" y="2706674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0" name="Text Box 24"/>
            <p:cNvSpPr txBox="1">
              <a:spLocks noChangeArrowheads="1"/>
            </p:cNvSpPr>
            <p:nvPr/>
          </p:nvSpPr>
          <p:spPr bwMode="auto">
            <a:xfrm>
              <a:off x="3881438" y="2717378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1" name="Rectangle 25"/>
            <p:cNvSpPr>
              <a:spLocks noChangeArrowheads="1"/>
            </p:cNvSpPr>
            <p:nvPr/>
          </p:nvSpPr>
          <p:spPr bwMode="auto">
            <a:xfrm>
              <a:off x="3211513" y="3067037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92" name="Text Box 26"/>
            <p:cNvSpPr txBox="1">
              <a:spLocks noChangeArrowheads="1"/>
            </p:cNvSpPr>
            <p:nvPr/>
          </p:nvSpPr>
          <p:spPr bwMode="auto">
            <a:xfrm>
              <a:off x="3881438" y="3077741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93" name="Line 60"/>
            <p:cNvSpPr>
              <a:spLocks noChangeShapeType="1"/>
            </p:cNvSpPr>
            <p:nvPr/>
          </p:nvSpPr>
          <p:spPr bwMode="auto">
            <a:xfrm>
              <a:off x="2916238" y="3590912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Text Box 61"/>
            <p:cNvSpPr txBox="1">
              <a:spLocks noChangeArrowheads="1"/>
            </p:cNvSpPr>
            <p:nvPr/>
          </p:nvSpPr>
          <p:spPr bwMode="auto">
            <a:xfrm>
              <a:off x="2159000" y="3387712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95" name="Line 62"/>
            <p:cNvSpPr>
              <a:spLocks noChangeShapeType="1"/>
            </p:cNvSpPr>
            <p:nvPr/>
          </p:nvSpPr>
          <p:spPr bwMode="auto">
            <a:xfrm>
              <a:off x="2890838" y="3265474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Text Box 63"/>
            <p:cNvSpPr txBox="1">
              <a:spLocks noChangeArrowheads="1"/>
            </p:cNvSpPr>
            <p:nvPr/>
          </p:nvSpPr>
          <p:spPr bwMode="auto">
            <a:xfrm>
              <a:off x="2235200" y="3062274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grpSp>
        <p:nvGrpSpPr>
          <p:cNvPr id="4" name="组合 96"/>
          <p:cNvGrpSpPr/>
          <p:nvPr/>
        </p:nvGrpSpPr>
        <p:grpSpPr>
          <a:xfrm>
            <a:off x="5942026" y="1810260"/>
            <a:ext cx="2154238" cy="2080033"/>
            <a:chOff x="4248150" y="1589074"/>
            <a:chExt cx="2154238" cy="2080033"/>
          </a:xfrm>
        </p:grpSpPr>
        <p:sp>
          <p:nvSpPr>
            <p:cNvPr id="98" name="Rectangle 30"/>
            <p:cNvSpPr>
              <a:spLocks noChangeArrowheads="1"/>
            </p:cNvSpPr>
            <p:nvPr/>
          </p:nvSpPr>
          <p:spPr bwMode="auto">
            <a:xfrm>
              <a:off x="5300663" y="1627174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99" name="Text Box 31"/>
            <p:cNvSpPr txBox="1">
              <a:spLocks noChangeArrowheads="1"/>
            </p:cNvSpPr>
            <p:nvPr/>
          </p:nvSpPr>
          <p:spPr bwMode="auto">
            <a:xfrm>
              <a:off x="5970588" y="1589074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00" name="Rectangle 32"/>
            <p:cNvSpPr>
              <a:spLocks noChangeArrowheads="1"/>
            </p:cNvSpPr>
            <p:nvPr/>
          </p:nvSpPr>
          <p:spPr bwMode="auto">
            <a:xfrm>
              <a:off x="5300663" y="1987537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101" name="Text Box 33"/>
            <p:cNvSpPr txBox="1">
              <a:spLocks noChangeArrowheads="1"/>
            </p:cNvSpPr>
            <p:nvPr/>
          </p:nvSpPr>
          <p:spPr bwMode="auto">
            <a:xfrm>
              <a:off x="5970588" y="194943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02" name="Rectangle 34"/>
            <p:cNvSpPr>
              <a:spLocks noChangeArrowheads="1"/>
            </p:cNvSpPr>
            <p:nvPr/>
          </p:nvSpPr>
          <p:spPr bwMode="auto">
            <a:xfrm>
              <a:off x="5300663" y="2346312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03" name="Text Box 35"/>
            <p:cNvSpPr txBox="1">
              <a:spLocks noChangeArrowheads="1"/>
            </p:cNvSpPr>
            <p:nvPr/>
          </p:nvSpPr>
          <p:spPr bwMode="auto">
            <a:xfrm>
              <a:off x="5970588" y="230821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4" name="Rectangle 36"/>
            <p:cNvSpPr>
              <a:spLocks noChangeArrowheads="1"/>
            </p:cNvSpPr>
            <p:nvPr/>
          </p:nvSpPr>
          <p:spPr bwMode="auto">
            <a:xfrm>
              <a:off x="5300663" y="2706674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5" name="Text Box 37"/>
            <p:cNvSpPr txBox="1">
              <a:spLocks noChangeArrowheads="1"/>
            </p:cNvSpPr>
            <p:nvPr/>
          </p:nvSpPr>
          <p:spPr bwMode="auto">
            <a:xfrm>
              <a:off x="5970588" y="2717378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6" name="Rectangle 38"/>
            <p:cNvSpPr>
              <a:spLocks noChangeArrowheads="1"/>
            </p:cNvSpPr>
            <p:nvPr/>
          </p:nvSpPr>
          <p:spPr bwMode="auto">
            <a:xfrm>
              <a:off x="5300663" y="3067037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07" name="Text Box 39"/>
            <p:cNvSpPr txBox="1">
              <a:spLocks noChangeArrowheads="1"/>
            </p:cNvSpPr>
            <p:nvPr/>
          </p:nvSpPr>
          <p:spPr bwMode="auto">
            <a:xfrm>
              <a:off x="5970588" y="3077741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8" name="Line 64"/>
            <p:cNvSpPr>
              <a:spLocks noChangeShapeType="1"/>
            </p:cNvSpPr>
            <p:nvPr/>
          </p:nvSpPr>
          <p:spPr bwMode="auto">
            <a:xfrm>
              <a:off x="5005388" y="3554399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Text Box 65"/>
            <p:cNvSpPr txBox="1">
              <a:spLocks noChangeArrowheads="1"/>
            </p:cNvSpPr>
            <p:nvPr/>
          </p:nvSpPr>
          <p:spPr bwMode="auto">
            <a:xfrm>
              <a:off x="4248150" y="3351199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10" name="Line 68"/>
            <p:cNvSpPr>
              <a:spLocks noChangeShapeType="1"/>
            </p:cNvSpPr>
            <p:nvPr/>
          </p:nvSpPr>
          <p:spPr bwMode="auto">
            <a:xfrm>
              <a:off x="4979988" y="1828787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1" name="Text Box 69"/>
            <p:cNvSpPr txBox="1">
              <a:spLocks noChangeArrowheads="1"/>
            </p:cNvSpPr>
            <p:nvPr/>
          </p:nvSpPr>
          <p:spPr bwMode="auto">
            <a:xfrm>
              <a:off x="4324350" y="1625587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grpSp>
        <p:nvGrpSpPr>
          <p:cNvPr id="5" name="组合 77"/>
          <p:cNvGrpSpPr/>
          <p:nvPr/>
        </p:nvGrpSpPr>
        <p:grpSpPr>
          <a:xfrm>
            <a:off x="8164542" y="1729298"/>
            <a:ext cx="2146300" cy="1919287"/>
            <a:chOff x="6242050" y="663561"/>
            <a:chExt cx="2146300" cy="1919287"/>
          </a:xfrm>
        </p:grpSpPr>
        <p:sp>
          <p:nvSpPr>
            <p:cNvPr id="113" name="Rectangle 43"/>
            <p:cNvSpPr>
              <a:spLocks noChangeArrowheads="1"/>
            </p:cNvSpPr>
            <p:nvPr/>
          </p:nvSpPr>
          <p:spPr bwMode="auto">
            <a:xfrm>
              <a:off x="7286625" y="78262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Text Box 44"/>
            <p:cNvSpPr txBox="1">
              <a:spLocks noChangeArrowheads="1"/>
            </p:cNvSpPr>
            <p:nvPr/>
          </p:nvSpPr>
          <p:spPr bwMode="auto">
            <a:xfrm>
              <a:off x="7956550" y="744523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15" name="Rectangle 45"/>
            <p:cNvSpPr>
              <a:spLocks noChangeArrowheads="1"/>
            </p:cNvSpPr>
            <p:nvPr/>
          </p:nvSpPr>
          <p:spPr bwMode="auto">
            <a:xfrm>
              <a:off x="7286625" y="1142986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6" name="Text Box 46"/>
            <p:cNvSpPr txBox="1">
              <a:spLocks noChangeArrowheads="1"/>
            </p:cNvSpPr>
            <p:nvPr/>
          </p:nvSpPr>
          <p:spPr bwMode="auto">
            <a:xfrm>
              <a:off x="7956550" y="1104886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7" name="Rectangle 47"/>
            <p:cNvSpPr>
              <a:spLocks noChangeArrowheads="1"/>
            </p:cNvSpPr>
            <p:nvPr/>
          </p:nvSpPr>
          <p:spPr bwMode="auto">
            <a:xfrm>
              <a:off x="7286625" y="1501761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8" name="Text Box 48"/>
            <p:cNvSpPr txBox="1">
              <a:spLocks noChangeArrowheads="1"/>
            </p:cNvSpPr>
            <p:nvPr/>
          </p:nvSpPr>
          <p:spPr bwMode="auto">
            <a:xfrm>
              <a:off x="7956550" y="1463661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19" name="Rectangle 49"/>
            <p:cNvSpPr>
              <a:spLocks noChangeArrowheads="1"/>
            </p:cNvSpPr>
            <p:nvPr/>
          </p:nvSpPr>
          <p:spPr bwMode="auto">
            <a:xfrm>
              <a:off x="7286625" y="1862123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0" name="Text Box 50"/>
            <p:cNvSpPr txBox="1">
              <a:spLocks noChangeArrowheads="1"/>
            </p:cNvSpPr>
            <p:nvPr/>
          </p:nvSpPr>
          <p:spPr bwMode="auto">
            <a:xfrm>
              <a:off x="7956550" y="1872827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21" name="Rectangle 51"/>
            <p:cNvSpPr>
              <a:spLocks noChangeArrowheads="1"/>
            </p:cNvSpPr>
            <p:nvPr/>
          </p:nvSpPr>
          <p:spPr bwMode="auto">
            <a:xfrm>
              <a:off x="7286625" y="2222486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i="1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2" name="Text Box 52"/>
            <p:cNvSpPr txBox="1">
              <a:spLocks noChangeArrowheads="1"/>
            </p:cNvSpPr>
            <p:nvPr/>
          </p:nvSpPr>
          <p:spPr bwMode="auto">
            <a:xfrm>
              <a:off x="7956550" y="2233190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23" name="Line 66"/>
            <p:cNvSpPr>
              <a:spLocks noChangeShapeType="1"/>
            </p:cNvSpPr>
            <p:nvPr/>
          </p:nvSpPr>
          <p:spPr bwMode="auto">
            <a:xfrm>
              <a:off x="6999288" y="1081070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4" name="Text Box 67"/>
            <p:cNvSpPr txBox="1">
              <a:spLocks noChangeArrowheads="1"/>
            </p:cNvSpPr>
            <p:nvPr/>
          </p:nvSpPr>
          <p:spPr bwMode="auto">
            <a:xfrm>
              <a:off x="6242050" y="877870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25" name="Line 70"/>
            <p:cNvSpPr>
              <a:spLocks noChangeShapeType="1"/>
            </p:cNvSpPr>
            <p:nvPr/>
          </p:nvSpPr>
          <p:spPr bwMode="auto">
            <a:xfrm>
              <a:off x="7002463" y="866761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6" name="Text Box 71"/>
            <p:cNvSpPr txBox="1">
              <a:spLocks noChangeArrowheads="1"/>
            </p:cNvSpPr>
            <p:nvPr/>
          </p:nvSpPr>
          <p:spPr bwMode="auto">
            <a:xfrm>
              <a:off x="6321425" y="663561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sp>
        <p:nvSpPr>
          <p:cNvPr id="127" name="Text Box 16"/>
          <p:cNvSpPr txBox="1">
            <a:spLocks noChangeArrowheads="1"/>
          </p:cNvSpPr>
          <p:nvPr/>
        </p:nvSpPr>
        <p:spPr bwMode="auto">
          <a:xfrm>
            <a:off x="2097088" y="4277250"/>
            <a:ext cx="1439862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）空队</a:t>
            </a:r>
          </a:p>
        </p:txBody>
      </p:sp>
      <p:sp>
        <p:nvSpPr>
          <p:cNvPr id="128" name="Text Box 29"/>
          <p:cNvSpPr txBox="1">
            <a:spLocks noChangeArrowheads="1"/>
          </p:cNvSpPr>
          <p:nvPr/>
        </p:nvSpPr>
        <p:spPr bwMode="auto">
          <a:xfrm>
            <a:off x="4186238" y="4294713"/>
            <a:ext cx="1731962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进队</a:t>
            </a:r>
          </a:p>
        </p:txBody>
      </p:sp>
      <p:sp>
        <p:nvSpPr>
          <p:cNvPr id="129" name="Text Box 42"/>
          <p:cNvSpPr txBox="1">
            <a:spLocks noChangeArrowheads="1"/>
          </p:cNvSpPr>
          <p:nvPr/>
        </p:nvSpPr>
        <p:spPr bwMode="auto">
          <a:xfrm>
            <a:off x="6018227" y="4281070"/>
            <a:ext cx="2553741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进队</a:t>
            </a:r>
          </a:p>
        </p:txBody>
      </p:sp>
      <p:sp>
        <p:nvSpPr>
          <p:cNvPr id="130" name="Text Box 55"/>
          <p:cNvSpPr txBox="1">
            <a:spLocks noChangeArrowheads="1"/>
          </p:cNvSpPr>
          <p:nvPr/>
        </p:nvSpPr>
        <p:spPr bwMode="auto">
          <a:xfrm>
            <a:off x="8565386" y="4288917"/>
            <a:ext cx="1863725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）全部出队</a:t>
            </a:r>
          </a:p>
        </p:txBody>
      </p:sp>
      <p:sp>
        <p:nvSpPr>
          <p:cNvPr id="7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653065-FE04-47BC-A564-8FE8439D3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0CF5CE40-2908-4378-88F7-6D3B356939B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97" name="图片 96" descr="乐高玩具&#10;&#10;低可信度描述已自动生成">
            <a:extLst>
              <a:ext uri="{FF2B5EF4-FFF2-40B4-BE49-F238E27FC236}">
                <a16:creationId xmlns:a16="http://schemas.microsoft.com/office/drawing/2014/main" id="{FC35E131-0C03-4B5F-AA1B-F0870A9F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/>
          <p:cNvSpPr txBox="1">
            <a:spLocks noChangeArrowheads="1"/>
          </p:cNvSpPr>
          <p:nvPr/>
        </p:nvSpPr>
        <p:spPr bwMode="auto">
          <a:xfrm>
            <a:off x="1487488" y="1484403"/>
            <a:ext cx="5513415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、顺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序队中实现队列的基本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运算算法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1631504" y="2044342"/>
            <a:ext cx="9361040" cy="89447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）初始化队列</a:t>
            </a:r>
            <a:r>
              <a:rPr lang="en-US" altLang="zh-CN" dirty="0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InitQueue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(q)</a:t>
            </a:r>
          </a:p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构造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一个空队列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q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。将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front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rear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指针均设置成初始状态即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值。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2095472" y="3382340"/>
            <a:ext cx="5715040" cy="2251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InitQueue</a:t>
            </a:r>
            <a:r>
              <a:rPr lang="en-US" altLang="zh-CN"/>
              <a:t>(SqQueue</a:t>
            </a:r>
            <a:r>
              <a:rPr lang="en-US" altLang="zh-CN" dirty="0"/>
              <a:t> *&amp;q)</a:t>
            </a:r>
          </a:p>
          <a:p>
            <a:pPr>
              <a:lnSpc>
                <a:spcPct val="150000"/>
              </a:lnSpc>
            </a:pPr>
            <a:r>
              <a:rPr lang="en-US" altLang="zh-CN"/>
              <a:t>{  q=(SqQueue *)malloc (sizeof(SqQueue</a:t>
            </a:r>
            <a:r>
              <a:rPr lang="en-US" altLang="zh-CN" dirty="0"/>
              <a:t>));</a:t>
            </a:r>
          </a:p>
          <a:p>
            <a:pPr>
              <a:lnSpc>
                <a:spcPct val="150000"/>
              </a:lnSpc>
            </a:pPr>
            <a:r>
              <a:rPr lang="zh-CN" altLang="en-US"/>
              <a:t>　 </a:t>
            </a:r>
            <a:r>
              <a:rPr lang="en-US" altLang="zh-CN"/>
              <a:t>q-&gt;</a:t>
            </a:r>
            <a:r>
              <a:rPr lang="en-US" altLang="zh-CN" dirty="0"/>
              <a:t>front=q-&gt;rear=-1;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2" name="组合 20"/>
          <p:cNvGrpSpPr/>
          <p:nvPr/>
        </p:nvGrpSpPr>
        <p:grpSpPr>
          <a:xfrm>
            <a:off x="7953388" y="3508246"/>
            <a:ext cx="2428892" cy="2389610"/>
            <a:chOff x="6429388" y="2460621"/>
            <a:chExt cx="2428892" cy="2389610"/>
          </a:xfrm>
        </p:grpSpPr>
        <p:grpSp>
          <p:nvGrpSpPr>
            <p:cNvPr id="3" name="组合 4"/>
            <p:cNvGrpSpPr/>
            <p:nvPr/>
          </p:nvGrpSpPr>
          <p:grpSpPr>
            <a:xfrm>
              <a:off x="6643702" y="2460621"/>
              <a:ext cx="2214578" cy="2389610"/>
              <a:chOff x="-27003" y="727061"/>
              <a:chExt cx="2214578" cy="2389610"/>
            </a:xfrm>
          </p:grpSpPr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1085850" y="765161"/>
                <a:ext cx="576263" cy="3603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755775" y="727061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1085850" y="1125523"/>
                <a:ext cx="576263" cy="360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1755775" y="1087423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1085850" y="1484298"/>
                <a:ext cx="576263" cy="360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1755775" y="1446198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1085850" y="1844661"/>
                <a:ext cx="576263" cy="3603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1755775" y="1853780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1085850" y="2205023"/>
                <a:ext cx="576263" cy="360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755775" y="2214142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>
                <a:off x="814388" y="2709848"/>
                <a:ext cx="287337" cy="0"/>
              </a:xfrm>
              <a:prstGeom prst="line">
                <a:avLst/>
              </a:prstGeom>
              <a:noFill/>
              <a:ln w="38100">
                <a:solidFill>
                  <a:srgbClr val="CE3B37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 sz="180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" name="Text Box 15"/>
              <p:cNvSpPr txBox="1">
                <a:spLocks noChangeArrowheads="1"/>
              </p:cNvSpPr>
              <p:nvPr/>
            </p:nvSpPr>
            <p:spPr bwMode="auto">
              <a:xfrm>
                <a:off x="74597" y="2506648"/>
                <a:ext cx="720725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rear</a:t>
                </a:r>
              </a:p>
            </p:txBody>
          </p:sp>
          <p:sp>
            <p:nvSpPr>
              <p:cNvPr id="18" name="Line 58"/>
              <p:cNvSpPr>
                <a:spLocks noChangeShapeType="1"/>
              </p:cNvSpPr>
              <p:nvPr/>
            </p:nvSpPr>
            <p:spPr bwMode="auto">
              <a:xfrm>
                <a:off x="814388" y="2997186"/>
                <a:ext cx="287337" cy="0"/>
              </a:xfrm>
              <a:prstGeom prst="line">
                <a:avLst/>
              </a:prstGeom>
              <a:noFill/>
              <a:ln w="38100">
                <a:solidFill>
                  <a:srgbClr val="CE3B37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 sz="180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9" name="Text Box 59"/>
              <p:cNvSpPr txBox="1">
                <a:spLocks noChangeArrowheads="1"/>
              </p:cNvSpPr>
              <p:nvPr/>
            </p:nvSpPr>
            <p:spPr bwMode="auto">
              <a:xfrm>
                <a:off x="-27003" y="2798763"/>
                <a:ext cx="865188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front</a:t>
                </a:r>
              </a:p>
            </p:txBody>
          </p:sp>
        </p:grpSp>
        <p:sp>
          <p:nvSpPr>
            <p:cNvPr id="20" name="右箭头 19"/>
            <p:cNvSpPr/>
            <p:nvPr/>
          </p:nvSpPr>
          <p:spPr>
            <a:xfrm>
              <a:off x="6429388" y="3286124"/>
              <a:ext cx="857256" cy="357190"/>
            </a:xfrm>
            <a:prstGeom prst="right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43BC3E-DE52-4845-A3E0-9F1EEC76F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2B50AB12-1AB6-411F-929D-F2985732B678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7" name="图片 26" descr="乐高玩具&#10;&#10;低可信度描述已自动生成">
            <a:extLst>
              <a:ext uri="{FF2B5EF4-FFF2-40B4-BE49-F238E27FC236}">
                <a16:creationId xmlns:a16="http://schemas.microsoft.com/office/drawing/2014/main" id="{0B241A82-D2E4-4B75-8053-401767A0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3580602" y="3408582"/>
            <a:ext cx="5030795" cy="2251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DestroyQueue</a:t>
            </a:r>
            <a:r>
              <a:rPr lang="en-US" altLang="zh-CN"/>
              <a:t>(SqQueue</a:t>
            </a:r>
            <a:r>
              <a:rPr lang="en-US" altLang="zh-CN" dirty="0"/>
              <a:t> *&amp;q)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/>
              <a:t>    free(q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1123002-8187-4F06-A2AD-DB33EE446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050" y="1393922"/>
            <a:ext cx="8358246" cy="151387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spcBef>
                <a:spcPts val="6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）销毁队列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DestroyQueue(q)</a:t>
            </a:r>
          </a:p>
          <a:p>
            <a:pPr algn="l">
              <a:lnSpc>
                <a:spcPct val="200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释放队列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q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占用的存储空间。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361708C-F9CB-44E0-94AA-DC4C2B884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9B20BDA-64B7-42B6-B309-9F93E71F0CC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9" name="图片 8" descr="乐高玩具&#10;&#10;低可信度描述已自动生成">
            <a:extLst>
              <a:ext uri="{FF2B5EF4-FFF2-40B4-BE49-F238E27FC236}">
                <a16:creationId xmlns:a16="http://schemas.microsoft.com/office/drawing/2014/main" id="{6E193497-3BB6-4EDA-8B7F-D2B396AB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431704" y="3717033"/>
            <a:ext cx="4786346" cy="2323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QueueEmpty</a:t>
            </a:r>
            <a:r>
              <a:rPr lang="en-US" altLang="zh-CN"/>
              <a:t>(SqQueue</a:t>
            </a:r>
            <a:r>
              <a:rPr lang="en-US" altLang="zh-CN" dirty="0"/>
              <a:t> *q)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/>
              <a:t>    return(q-</a:t>
            </a:r>
            <a:r>
              <a:rPr lang="en-US" altLang="zh-CN" dirty="0"/>
              <a:t>&gt;front==q-&gt;rear);</a:t>
            </a:r>
          </a:p>
          <a:p>
            <a:r>
              <a:rPr lang="en-US" altLang="zh-CN"/>
              <a:t>}</a:t>
            </a:r>
            <a:endParaRPr lang="en-US" altLang="zh-CN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79217D4F-8CE1-4092-B692-0AB27E797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050" y="1692789"/>
            <a:ext cx="9432478" cy="17447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）判断队列是否为空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QueueEmpty(q)</a:t>
            </a: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若队列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q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满足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q-&gt;front==q-&gt;rear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条件，则返回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true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；否则返回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false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B25E55-9AA3-4909-A2A2-85EEF6C98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C50FA35-0E03-4800-A715-18D4BFCA0B5E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1" name="图片 10" descr="乐高玩具&#10;&#10;低可信度描述已自动生成">
            <a:extLst>
              <a:ext uri="{FF2B5EF4-FFF2-40B4-BE49-F238E27FC236}">
                <a16:creationId xmlns:a16="http://schemas.microsoft.com/office/drawing/2014/main" id="{14C31A99-601D-4F87-8EAA-EF0A4D0FE8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483604" y="2299148"/>
            <a:ext cx="6284805" cy="2230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60000"/>
              </a:lnSpc>
            </a:pPr>
            <a:r>
              <a:rPr lang="pt-BR" altLang="zh-CN"/>
              <a:t>bool </a:t>
            </a:r>
            <a:r>
              <a:rPr lang="pt-BR" altLang="zh-CN">
                <a:solidFill>
                  <a:srgbClr val="CE3B37"/>
                </a:solidFill>
              </a:rPr>
              <a:t>enQueue</a:t>
            </a:r>
            <a:r>
              <a:rPr lang="pt-BR" altLang="zh-CN" dirty="0"/>
              <a:t>(</a:t>
            </a:r>
            <a:r>
              <a:rPr lang="pt-BR" altLang="zh-CN"/>
              <a:t>SqQueue *&amp;q</a:t>
            </a:r>
            <a:r>
              <a:rPr lang="zh-CN" altLang="pt-BR"/>
              <a:t>，</a:t>
            </a:r>
            <a:r>
              <a:rPr lang="pt-BR" altLang="zh-CN"/>
              <a:t>ElemType e)</a:t>
            </a:r>
            <a:endParaRPr lang="en-US" altLang="zh-CN" dirty="0"/>
          </a:p>
          <a:p>
            <a:pPr>
              <a:lnSpc>
                <a:spcPct val="60000"/>
              </a:lnSpc>
            </a:pPr>
            <a:r>
              <a:rPr lang="en-US" altLang="zh-CN"/>
              <a:t>{   if </a:t>
            </a:r>
            <a:r>
              <a:rPr lang="en-US" altLang="zh-CN" dirty="0"/>
              <a:t>(q-&gt;</a:t>
            </a:r>
            <a:r>
              <a:rPr lang="en-US" altLang="zh-CN"/>
              <a:t>rear==MaxSize-1)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队满上溢出</a:t>
            </a:r>
          </a:p>
          <a:p>
            <a:pPr>
              <a:lnSpc>
                <a:spcPct val="60000"/>
              </a:lnSpc>
            </a:pPr>
            <a:r>
              <a:rPr lang="zh-CN" altLang="en-US"/>
              <a:t>	</a:t>
            </a:r>
            <a:r>
              <a:rPr lang="en-US" altLang="zh-CN"/>
              <a:t>return </a:t>
            </a:r>
            <a:r>
              <a:rPr lang="en-US" altLang="zh-CN" dirty="0"/>
              <a:t>false;</a:t>
            </a:r>
          </a:p>
          <a:p>
            <a:pPr>
              <a:lnSpc>
                <a:spcPct val="60000"/>
              </a:lnSpc>
            </a:pPr>
            <a:r>
              <a:rPr lang="en-US" altLang="zh-CN">
                <a:solidFill>
                  <a:srgbClr val="F39801"/>
                </a:solidFill>
              </a:rPr>
              <a:t>    q-</a:t>
            </a:r>
            <a:r>
              <a:rPr lang="en-US" altLang="zh-CN" dirty="0">
                <a:solidFill>
                  <a:srgbClr val="F39801"/>
                </a:solidFill>
              </a:rPr>
              <a:t>&gt;rear++;</a:t>
            </a:r>
          </a:p>
          <a:p>
            <a:pPr>
              <a:lnSpc>
                <a:spcPct val="60000"/>
              </a:lnSpc>
            </a:pPr>
            <a:r>
              <a:rPr lang="en-US" altLang="zh-CN"/>
              <a:t>    q-</a:t>
            </a:r>
            <a:r>
              <a:rPr lang="en-US" altLang="zh-CN" dirty="0"/>
              <a:t>&gt;data[q-&gt;rear]=e;</a:t>
            </a:r>
          </a:p>
          <a:p>
            <a:pPr>
              <a:lnSpc>
                <a:spcPct val="60000"/>
              </a:lnSpc>
            </a:pPr>
            <a:r>
              <a:rPr lang="en-US" altLang="zh-CN"/>
              <a:t>    return </a:t>
            </a:r>
            <a:r>
              <a:rPr lang="en-US" altLang="zh-CN" dirty="0"/>
              <a:t>true;</a:t>
            </a:r>
          </a:p>
          <a:p>
            <a:pPr>
              <a:lnSpc>
                <a:spcPct val="6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2" name="组合 36"/>
          <p:cNvGrpSpPr/>
          <p:nvPr/>
        </p:nvGrpSpPr>
        <p:grpSpPr>
          <a:xfrm>
            <a:off x="3194310" y="4487782"/>
            <a:ext cx="5657268" cy="2389610"/>
            <a:chOff x="1071538" y="4000504"/>
            <a:chExt cx="5908702" cy="2389610"/>
          </a:xfrm>
        </p:grpSpPr>
        <p:grpSp>
          <p:nvGrpSpPr>
            <p:cNvPr id="3" name="组合 3"/>
            <p:cNvGrpSpPr/>
            <p:nvPr/>
          </p:nvGrpSpPr>
          <p:grpSpPr>
            <a:xfrm>
              <a:off x="4797216" y="4091007"/>
              <a:ext cx="2183024" cy="2116546"/>
              <a:chOff x="1323744" y="1589074"/>
              <a:chExt cx="2183024" cy="2116546"/>
            </a:xfrm>
          </p:grpSpPr>
          <p:sp>
            <p:nvSpPr>
              <p:cNvPr id="5" name="Rectangle 17"/>
              <p:cNvSpPr>
                <a:spLocks noChangeArrowheads="1"/>
              </p:cNvSpPr>
              <p:nvPr/>
            </p:nvSpPr>
            <p:spPr bwMode="auto">
              <a:xfrm>
                <a:off x="2405043" y="1627174"/>
                <a:ext cx="576262" cy="360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6" name="Text Box 18"/>
              <p:cNvSpPr txBox="1">
                <a:spLocks noChangeArrowheads="1"/>
              </p:cNvSpPr>
              <p:nvPr/>
            </p:nvSpPr>
            <p:spPr bwMode="auto">
              <a:xfrm>
                <a:off x="3074968" y="1589074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7" name="Rectangle 19"/>
              <p:cNvSpPr>
                <a:spLocks noChangeArrowheads="1"/>
              </p:cNvSpPr>
              <p:nvPr/>
            </p:nvSpPr>
            <p:spPr bwMode="auto">
              <a:xfrm>
                <a:off x="2405043" y="1987537"/>
                <a:ext cx="576262" cy="3603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" name="Text Box 20"/>
              <p:cNvSpPr txBox="1">
                <a:spLocks noChangeArrowheads="1"/>
              </p:cNvSpPr>
              <p:nvPr/>
            </p:nvSpPr>
            <p:spPr bwMode="auto">
              <a:xfrm>
                <a:off x="3074968" y="1949437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9" name="Rectangle 21"/>
              <p:cNvSpPr>
                <a:spLocks noChangeArrowheads="1"/>
              </p:cNvSpPr>
              <p:nvPr/>
            </p:nvSpPr>
            <p:spPr bwMode="auto">
              <a:xfrm>
                <a:off x="2405043" y="2346312"/>
                <a:ext cx="576262" cy="3603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0" name="Text Box 22"/>
              <p:cNvSpPr txBox="1">
                <a:spLocks noChangeArrowheads="1"/>
              </p:cNvSpPr>
              <p:nvPr/>
            </p:nvSpPr>
            <p:spPr bwMode="auto">
              <a:xfrm>
                <a:off x="3074968" y="2308212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11" name="Rectangle 23"/>
              <p:cNvSpPr>
                <a:spLocks noChangeArrowheads="1"/>
              </p:cNvSpPr>
              <p:nvPr/>
            </p:nvSpPr>
            <p:spPr bwMode="auto">
              <a:xfrm>
                <a:off x="2405043" y="2706674"/>
                <a:ext cx="576262" cy="360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Text Box 24"/>
              <p:cNvSpPr txBox="1">
                <a:spLocks noChangeArrowheads="1"/>
              </p:cNvSpPr>
              <p:nvPr/>
            </p:nvSpPr>
            <p:spPr bwMode="auto">
              <a:xfrm>
                <a:off x="3074968" y="2668574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3" name="Rectangle 25"/>
              <p:cNvSpPr>
                <a:spLocks noChangeArrowheads="1"/>
              </p:cNvSpPr>
              <p:nvPr/>
            </p:nvSpPr>
            <p:spPr bwMode="auto">
              <a:xfrm>
                <a:off x="2405043" y="3067037"/>
                <a:ext cx="576262" cy="3603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</a:p>
            </p:txBody>
          </p:sp>
          <p:sp>
            <p:nvSpPr>
              <p:cNvPr id="14" name="Text Box 26"/>
              <p:cNvSpPr txBox="1">
                <a:spLocks noChangeArrowheads="1"/>
              </p:cNvSpPr>
              <p:nvPr/>
            </p:nvSpPr>
            <p:spPr bwMode="auto">
              <a:xfrm>
                <a:off x="3074968" y="3028937"/>
                <a:ext cx="431800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5" name="Line 60"/>
              <p:cNvSpPr>
                <a:spLocks noChangeShapeType="1"/>
              </p:cNvSpPr>
              <p:nvPr/>
            </p:nvSpPr>
            <p:spPr bwMode="auto">
              <a:xfrm>
                <a:off x="2109768" y="3590912"/>
                <a:ext cx="287337" cy="0"/>
              </a:xfrm>
              <a:prstGeom prst="line">
                <a:avLst/>
              </a:prstGeom>
              <a:noFill/>
              <a:ln w="38100">
                <a:solidFill>
                  <a:srgbClr val="CE3B37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 sz="180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6" name="Text Box 61"/>
              <p:cNvSpPr txBox="1">
                <a:spLocks noChangeArrowheads="1"/>
              </p:cNvSpPr>
              <p:nvPr/>
            </p:nvSpPr>
            <p:spPr bwMode="auto">
              <a:xfrm>
                <a:off x="1323744" y="3387712"/>
                <a:ext cx="865187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front</a:t>
                </a:r>
              </a:p>
            </p:txBody>
          </p:sp>
          <p:sp>
            <p:nvSpPr>
              <p:cNvPr id="17" name="Line 62"/>
              <p:cNvSpPr>
                <a:spLocks noChangeShapeType="1"/>
              </p:cNvSpPr>
              <p:nvPr/>
            </p:nvSpPr>
            <p:spPr bwMode="auto">
              <a:xfrm>
                <a:off x="2084368" y="3265474"/>
                <a:ext cx="287337" cy="0"/>
              </a:xfrm>
              <a:prstGeom prst="line">
                <a:avLst/>
              </a:prstGeom>
              <a:noFill/>
              <a:ln w="38100">
                <a:solidFill>
                  <a:srgbClr val="CE3B37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 sz="180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" name="Text Box 63"/>
              <p:cNvSpPr txBox="1">
                <a:spLocks noChangeArrowheads="1"/>
              </p:cNvSpPr>
              <p:nvPr/>
            </p:nvSpPr>
            <p:spPr bwMode="auto">
              <a:xfrm>
                <a:off x="1399943" y="3062274"/>
                <a:ext cx="720725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rear</a:t>
                </a:r>
              </a:p>
            </p:txBody>
          </p:sp>
        </p:grpSp>
        <p:grpSp>
          <p:nvGrpSpPr>
            <p:cNvPr id="4" name="组合 4"/>
            <p:cNvGrpSpPr/>
            <p:nvPr/>
          </p:nvGrpSpPr>
          <p:grpSpPr>
            <a:xfrm>
              <a:off x="1751376" y="4000504"/>
              <a:ext cx="2145946" cy="2389610"/>
              <a:chOff x="41629" y="727061"/>
              <a:chExt cx="2145946" cy="2389610"/>
            </a:xfrm>
          </p:grpSpPr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1085850" y="765161"/>
                <a:ext cx="576263" cy="3603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1755774" y="727061"/>
                <a:ext cx="431801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>
                <a:off x="1085850" y="1125523"/>
                <a:ext cx="576263" cy="360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5" name="Text Box 7"/>
              <p:cNvSpPr txBox="1">
                <a:spLocks noChangeArrowheads="1"/>
              </p:cNvSpPr>
              <p:nvPr/>
            </p:nvSpPr>
            <p:spPr bwMode="auto">
              <a:xfrm>
                <a:off x="1755774" y="1087423"/>
                <a:ext cx="431801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26" name="Rectangle 8"/>
              <p:cNvSpPr>
                <a:spLocks noChangeArrowheads="1"/>
              </p:cNvSpPr>
              <p:nvPr/>
            </p:nvSpPr>
            <p:spPr bwMode="auto">
              <a:xfrm>
                <a:off x="1085850" y="1484298"/>
                <a:ext cx="576263" cy="360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7" name="Text Box 9"/>
              <p:cNvSpPr txBox="1">
                <a:spLocks noChangeArrowheads="1"/>
              </p:cNvSpPr>
              <p:nvPr/>
            </p:nvSpPr>
            <p:spPr bwMode="auto">
              <a:xfrm>
                <a:off x="1755774" y="1446198"/>
                <a:ext cx="431801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1085850" y="1844661"/>
                <a:ext cx="576263" cy="36036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9" name="Text Box 11"/>
              <p:cNvSpPr txBox="1">
                <a:spLocks noChangeArrowheads="1"/>
              </p:cNvSpPr>
              <p:nvPr/>
            </p:nvSpPr>
            <p:spPr bwMode="auto">
              <a:xfrm>
                <a:off x="1755774" y="1806561"/>
                <a:ext cx="431801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30" name="Rectangle 12"/>
              <p:cNvSpPr>
                <a:spLocks noChangeArrowheads="1"/>
              </p:cNvSpPr>
              <p:nvPr/>
            </p:nvSpPr>
            <p:spPr bwMode="auto">
              <a:xfrm>
                <a:off x="1085850" y="2205023"/>
                <a:ext cx="576263" cy="360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>
                  <a:solidFill>
                    <a:srgbClr val="0000FF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1" name="Text Box 13"/>
              <p:cNvSpPr txBox="1">
                <a:spLocks noChangeArrowheads="1"/>
              </p:cNvSpPr>
              <p:nvPr/>
            </p:nvSpPr>
            <p:spPr bwMode="auto">
              <a:xfrm>
                <a:off x="1755774" y="2166923"/>
                <a:ext cx="431801" cy="292837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00B0F0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32" name="Line 14"/>
              <p:cNvSpPr>
                <a:spLocks noChangeShapeType="1"/>
              </p:cNvSpPr>
              <p:nvPr/>
            </p:nvSpPr>
            <p:spPr bwMode="auto">
              <a:xfrm>
                <a:off x="814388" y="2709848"/>
                <a:ext cx="287337" cy="0"/>
              </a:xfrm>
              <a:prstGeom prst="line">
                <a:avLst/>
              </a:prstGeom>
              <a:noFill/>
              <a:ln w="38100">
                <a:solidFill>
                  <a:srgbClr val="CE3B37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 sz="180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3" name="Text Box 15"/>
              <p:cNvSpPr txBox="1">
                <a:spLocks noChangeArrowheads="1"/>
              </p:cNvSpPr>
              <p:nvPr/>
            </p:nvSpPr>
            <p:spPr bwMode="auto">
              <a:xfrm>
                <a:off x="143228" y="2506648"/>
                <a:ext cx="720725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rear</a:t>
                </a:r>
              </a:p>
            </p:txBody>
          </p:sp>
          <p:sp>
            <p:nvSpPr>
              <p:cNvPr id="34" name="Line 58"/>
              <p:cNvSpPr>
                <a:spLocks noChangeShapeType="1"/>
              </p:cNvSpPr>
              <p:nvPr/>
            </p:nvSpPr>
            <p:spPr bwMode="auto">
              <a:xfrm>
                <a:off x="814388" y="2997186"/>
                <a:ext cx="287337" cy="0"/>
              </a:xfrm>
              <a:prstGeom prst="line">
                <a:avLst/>
              </a:prstGeom>
              <a:noFill/>
              <a:ln w="38100">
                <a:solidFill>
                  <a:srgbClr val="CE3B37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 sz="180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35" name="Text Box 59"/>
              <p:cNvSpPr txBox="1">
                <a:spLocks noChangeArrowheads="1"/>
              </p:cNvSpPr>
              <p:nvPr/>
            </p:nvSpPr>
            <p:spPr bwMode="auto">
              <a:xfrm>
                <a:off x="41629" y="2798763"/>
                <a:ext cx="865187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front</a:t>
                </a:r>
              </a:p>
            </p:txBody>
          </p:sp>
        </p:grpSp>
        <p:sp>
          <p:nvSpPr>
            <p:cNvPr id="21" name="右箭头 20"/>
            <p:cNvSpPr/>
            <p:nvPr/>
          </p:nvSpPr>
          <p:spPr>
            <a:xfrm>
              <a:off x="4214810" y="4786322"/>
              <a:ext cx="857256" cy="357190"/>
            </a:xfrm>
            <a:prstGeom prst="right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71538" y="4721378"/>
              <a:ext cx="1428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空队时元素</a:t>
              </a: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</a:t>
              </a: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进队：</a:t>
              </a:r>
            </a:p>
          </p:txBody>
        </p:sp>
      </p:grpSp>
      <p:sp>
        <p:nvSpPr>
          <p:cNvPr id="39" name="Text Box 5">
            <a:extLst>
              <a:ext uri="{FF2B5EF4-FFF2-40B4-BE49-F238E27FC236}">
                <a16:creationId xmlns:a16="http://schemas.microsoft.com/office/drawing/2014/main" id="{5D07E5D6-58E1-486E-BCAD-85F59F981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050" y="1311402"/>
            <a:ext cx="9648502" cy="127054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）进队列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enQueue(q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e) </a:t>
            </a:r>
          </a:p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在队列不满的条件下，先将队尾指针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rear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循环增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，然后将元素添加到该位置。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E8E3E1-5362-4747-BDBB-60F6FF8BD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AACDFDCF-210F-4A2B-B75B-608643C25E8E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44" name="图片 43" descr="乐高玩具&#10;&#10;低可信度描述已自动生成">
            <a:extLst>
              <a:ext uri="{FF2B5EF4-FFF2-40B4-BE49-F238E27FC236}">
                <a16:creationId xmlns:a16="http://schemas.microsoft.com/office/drawing/2014/main" id="{B9931F35-374D-432E-A499-6658C3E9B0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224732" y="1319683"/>
            <a:ext cx="9911579" cy="124649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（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5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）出队列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deQueue(q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e)</a:t>
            </a:r>
            <a:endParaRPr lang="en-US" altLang="zh-CN" dirty="0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队列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q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不为空的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条件下，将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队首指针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front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循环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增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，并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将该位置的元素值赋给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e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zh-CN" altLang="pt-BR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2683630" y="2678845"/>
            <a:ext cx="6929486" cy="2230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6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pt-BR" altLang="zh-CN"/>
              <a:t>bool</a:t>
            </a:r>
            <a:r>
              <a:rPr lang="pt-BR" altLang="zh-CN">
                <a:solidFill>
                  <a:srgbClr val="CE3B37"/>
                </a:solidFill>
              </a:rPr>
              <a:t> deQueue</a:t>
            </a:r>
            <a:r>
              <a:rPr lang="pt-BR" altLang="zh-CN" dirty="0"/>
              <a:t>(</a:t>
            </a:r>
            <a:r>
              <a:rPr lang="pt-BR" altLang="zh-CN"/>
              <a:t>SqQueue *&amp;q</a:t>
            </a:r>
            <a:r>
              <a:rPr lang="zh-CN" altLang="pt-BR"/>
              <a:t>，</a:t>
            </a:r>
            <a:r>
              <a:rPr lang="pt-BR" altLang="zh-CN"/>
              <a:t>ElemType </a:t>
            </a:r>
            <a:r>
              <a:rPr lang="pt-BR" altLang="zh-CN" dirty="0"/>
              <a:t>&amp;</a:t>
            </a:r>
            <a:r>
              <a:rPr lang="pt-BR" altLang="zh-CN"/>
              <a:t>e)</a:t>
            </a:r>
            <a:endParaRPr lang="en-US" altLang="zh-CN" dirty="0"/>
          </a:p>
          <a:p>
            <a:r>
              <a:rPr lang="en-US" altLang="zh-CN"/>
              <a:t>{   if </a:t>
            </a:r>
            <a:r>
              <a:rPr lang="en-US" altLang="zh-CN" dirty="0"/>
              <a:t>(q-&gt;front==q-&gt;rear</a:t>
            </a:r>
            <a:r>
              <a:rPr lang="en-US" altLang="zh-CN"/>
              <a:t>)</a:t>
            </a:r>
            <a:r>
              <a:rPr lang="zh-CN" altLang="en-US"/>
              <a:t>　　</a:t>
            </a:r>
            <a:r>
              <a:rPr lang="en-US" altLang="zh-CN"/>
              <a:t>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队空下溢出</a:t>
            </a:r>
          </a:p>
          <a:p>
            <a:r>
              <a:rPr lang="zh-CN" altLang="en-US"/>
              <a:t>	</a:t>
            </a:r>
            <a:r>
              <a:rPr lang="en-US" altLang="zh-CN" dirty="0"/>
              <a:t>return false;</a:t>
            </a:r>
          </a:p>
          <a:p>
            <a:r>
              <a:rPr lang="en-US" altLang="zh-CN"/>
              <a:t>    </a:t>
            </a:r>
            <a:r>
              <a:rPr lang="en-US" altLang="zh-CN">
                <a:solidFill>
                  <a:srgbClr val="F39801"/>
                </a:solidFill>
              </a:rPr>
              <a:t>q-</a:t>
            </a:r>
            <a:r>
              <a:rPr lang="en-US" altLang="zh-CN" dirty="0">
                <a:solidFill>
                  <a:srgbClr val="F39801"/>
                </a:solidFill>
              </a:rPr>
              <a:t>&gt;front++;</a:t>
            </a:r>
          </a:p>
          <a:p>
            <a:r>
              <a:rPr lang="en-US" altLang="zh-CN"/>
              <a:t>    e=q-</a:t>
            </a:r>
            <a:r>
              <a:rPr lang="en-US" altLang="zh-CN" dirty="0"/>
              <a:t>&gt;data[q-&gt;front];</a:t>
            </a:r>
          </a:p>
          <a:p>
            <a:r>
              <a:rPr lang="en-US" altLang="zh-CN"/>
              <a:t>    return </a:t>
            </a:r>
            <a:r>
              <a:rPr lang="en-US" altLang="zh-CN" dirty="0"/>
              <a:t>true;</a:t>
            </a:r>
          </a:p>
          <a:p>
            <a:r>
              <a:rPr lang="en-US" altLang="zh-CN" dirty="0"/>
              <a:t>}</a:t>
            </a:r>
          </a:p>
        </p:txBody>
      </p:sp>
      <p:grpSp>
        <p:nvGrpSpPr>
          <p:cNvPr id="2" name="组合 34"/>
          <p:cNvGrpSpPr/>
          <p:nvPr/>
        </p:nvGrpSpPr>
        <p:grpSpPr>
          <a:xfrm>
            <a:off x="2524100" y="4975052"/>
            <a:ext cx="6746908" cy="1838325"/>
            <a:chOff x="1000100" y="4071942"/>
            <a:chExt cx="6746908" cy="1838325"/>
          </a:xfrm>
        </p:grpSpPr>
        <p:sp>
          <p:nvSpPr>
            <p:cNvPr id="5" name="Rectangle 30"/>
            <p:cNvSpPr>
              <a:spLocks noChangeArrowheads="1"/>
            </p:cNvSpPr>
            <p:nvPr/>
          </p:nvSpPr>
          <p:spPr bwMode="auto">
            <a:xfrm>
              <a:off x="3287697" y="4110042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Text Box 31"/>
            <p:cNvSpPr txBox="1">
              <a:spLocks noChangeArrowheads="1"/>
            </p:cNvSpPr>
            <p:nvPr/>
          </p:nvSpPr>
          <p:spPr bwMode="auto">
            <a:xfrm>
              <a:off x="3957622" y="407194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7" name="Rectangle 32"/>
            <p:cNvSpPr>
              <a:spLocks noChangeArrowheads="1"/>
            </p:cNvSpPr>
            <p:nvPr/>
          </p:nvSpPr>
          <p:spPr bwMode="auto">
            <a:xfrm>
              <a:off x="3287697" y="4470405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" name="Text Box 33"/>
            <p:cNvSpPr txBox="1">
              <a:spLocks noChangeArrowheads="1"/>
            </p:cNvSpPr>
            <p:nvPr/>
          </p:nvSpPr>
          <p:spPr bwMode="auto">
            <a:xfrm>
              <a:off x="3957622" y="4432305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9" name="Rectangle 34"/>
            <p:cNvSpPr>
              <a:spLocks noChangeArrowheads="1"/>
            </p:cNvSpPr>
            <p:nvPr/>
          </p:nvSpPr>
          <p:spPr bwMode="auto">
            <a:xfrm>
              <a:off x="3287697" y="4829180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0" name="Text Box 35"/>
            <p:cNvSpPr txBox="1">
              <a:spLocks noChangeArrowheads="1"/>
            </p:cNvSpPr>
            <p:nvPr/>
          </p:nvSpPr>
          <p:spPr bwMode="auto">
            <a:xfrm>
              <a:off x="3957622" y="4791080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1" name="Rectangle 36"/>
            <p:cNvSpPr>
              <a:spLocks noChangeArrowheads="1"/>
            </p:cNvSpPr>
            <p:nvPr/>
          </p:nvSpPr>
          <p:spPr bwMode="auto">
            <a:xfrm>
              <a:off x="3287697" y="5189542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2" name="Text Box 37"/>
            <p:cNvSpPr txBox="1">
              <a:spLocks noChangeArrowheads="1"/>
            </p:cNvSpPr>
            <p:nvPr/>
          </p:nvSpPr>
          <p:spPr bwMode="auto">
            <a:xfrm>
              <a:off x="3957622" y="515144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3" name="Rectangle 38"/>
            <p:cNvSpPr>
              <a:spLocks noChangeArrowheads="1"/>
            </p:cNvSpPr>
            <p:nvPr/>
          </p:nvSpPr>
          <p:spPr bwMode="auto">
            <a:xfrm>
              <a:off x="3287697" y="5549905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 Box 39"/>
            <p:cNvSpPr txBox="1">
              <a:spLocks noChangeArrowheads="1"/>
            </p:cNvSpPr>
            <p:nvPr/>
          </p:nvSpPr>
          <p:spPr bwMode="auto">
            <a:xfrm>
              <a:off x="3957622" y="5511805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5" name="Line 64"/>
            <p:cNvSpPr>
              <a:spLocks noChangeShapeType="1"/>
            </p:cNvSpPr>
            <p:nvPr/>
          </p:nvSpPr>
          <p:spPr bwMode="auto">
            <a:xfrm>
              <a:off x="3011472" y="5735655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Text Box 65"/>
            <p:cNvSpPr txBox="1">
              <a:spLocks noChangeArrowheads="1"/>
            </p:cNvSpPr>
            <p:nvPr/>
          </p:nvSpPr>
          <p:spPr bwMode="auto">
            <a:xfrm>
              <a:off x="2285984" y="5532455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7" name="Line 68"/>
            <p:cNvSpPr>
              <a:spLocks noChangeShapeType="1"/>
            </p:cNvSpPr>
            <p:nvPr/>
          </p:nvSpPr>
          <p:spPr bwMode="auto">
            <a:xfrm>
              <a:off x="2986072" y="4664085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Text Box 69"/>
            <p:cNvSpPr txBox="1">
              <a:spLocks noChangeArrowheads="1"/>
            </p:cNvSpPr>
            <p:nvPr/>
          </p:nvSpPr>
          <p:spPr bwMode="auto">
            <a:xfrm>
              <a:off x="2362184" y="4460885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00100" y="4500570"/>
              <a:ext cx="1285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出队一个元素：</a:t>
              </a:r>
            </a:p>
          </p:txBody>
        </p:sp>
        <p:sp>
          <p:nvSpPr>
            <p:cNvPr id="20" name="右箭头 19"/>
            <p:cNvSpPr/>
            <p:nvPr/>
          </p:nvSpPr>
          <p:spPr>
            <a:xfrm>
              <a:off x="4572000" y="4857760"/>
              <a:ext cx="857256" cy="35719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30"/>
            <p:cNvSpPr>
              <a:spLocks noChangeArrowheads="1"/>
            </p:cNvSpPr>
            <p:nvPr/>
          </p:nvSpPr>
          <p:spPr bwMode="auto">
            <a:xfrm>
              <a:off x="6645283" y="4110042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Text Box 31"/>
            <p:cNvSpPr txBox="1">
              <a:spLocks noChangeArrowheads="1"/>
            </p:cNvSpPr>
            <p:nvPr/>
          </p:nvSpPr>
          <p:spPr bwMode="auto">
            <a:xfrm>
              <a:off x="7315208" y="407194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23" name="Rectangle 32"/>
            <p:cNvSpPr>
              <a:spLocks noChangeArrowheads="1"/>
            </p:cNvSpPr>
            <p:nvPr/>
          </p:nvSpPr>
          <p:spPr bwMode="auto">
            <a:xfrm>
              <a:off x="6645283" y="4470405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4" name="Text Box 33"/>
            <p:cNvSpPr txBox="1">
              <a:spLocks noChangeArrowheads="1"/>
            </p:cNvSpPr>
            <p:nvPr/>
          </p:nvSpPr>
          <p:spPr bwMode="auto">
            <a:xfrm>
              <a:off x="7315208" y="4432305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6645283" y="4829180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6" name="Text Box 35"/>
            <p:cNvSpPr txBox="1">
              <a:spLocks noChangeArrowheads="1"/>
            </p:cNvSpPr>
            <p:nvPr/>
          </p:nvSpPr>
          <p:spPr bwMode="auto">
            <a:xfrm>
              <a:off x="7315208" y="4791080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6645283" y="5189542"/>
              <a:ext cx="576262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 Box 37"/>
            <p:cNvSpPr txBox="1">
              <a:spLocks noChangeArrowheads="1"/>
            </p:cNvSpPr>
            <p:nvPr/>
          </p:nvSpPr>
          <p:spPr bwMode="auto">
            <a:xfrm>
              <a:off x="7315208" y="5151442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6645283" y="5549905"/>
              <a:ext cx="576262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sz="1800" i="1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Text Box 39"/>
            <p:cNvSpPr txBox="1">
              <a:spLocks noChangeArrowheads="1"/>
            </p:cNvSpPr>
            <p:nvPr/>
          </p:nvSpPr>
          <p:spPr bwMode="auto">
            <a:xfrm>
              <a:off x="7315208" y="5511805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31" name="Line 64"/>
            <p:cNvSpPr>
              <a:spLocks noChangeShapeType="1"/>
            </p:cNvSpPr>
            <p:nvPr/>
          </p:nvSpPr>
          <p:spPr bwMode="auto">
            <a:xfrm>
              <a:off x="6378583" y="5380050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Text Box 65"/>
            <p:cNvSpPr txBox="1">
              <a:spLocks noChangeArrowheads="1"/>
            </p:cNvSpPr>
            <p:nvPr/>
          </p:nvSpPr>
          <p:spPr bwMode="auto">
            <a:xfrm>
              <a:off x="5643570" y="5176850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33" name="Line 68"/>
            <p:cNvSpPr>
              <a:spLocks noChangeShapeType="1"/>
            </p:cNvSpPr>
            <p:nvPr/>
          </p:nvSpPr>
          <p:spPr bwMode="auto">
            <a:xfrm>
              <a:off x="6353183" y="4664085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Text Box 69"/>
            <p:cNvSpPr txBox="1">
              <a:spLocks noChangeArrowheads="1"/>
            </p:cNvSpPr>
            <p:nvPr/>
          </p:nvSpPr>
          <p:spPr bwMode="auto">
            <a:xfrm>
              <a:off x="5719770" y="4460885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sp>
        <p:nvSpPr>
          <p:cNvPr id="3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74CCF4-E5F8-4CCF-B040-1BEFEDD38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A600A150-5650-46FD-A336-97297612751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40" name="图片 39" descr="乐高玩具&#10;&#10;低可信度描述已自动生成">
            <a:extLst>
              <a:ext uri="{FF2B5EF4-FFF2-40B4-BE49-F238E27FC236}">
                <a16:creationId xmlns:a16="http://schemas.microsoft.com/office/drawing/2014/main" id="{DE983545-D639-4932-8C22-F2A8428A91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>
            <a:off x="2497381" y="2516144"/>
            <a:ext cx="2133600" cy="1838325"/>
            <a:chOff x="501650" y="1208088"/>
            <a:chExt cx="2133600" cy="1838325"/>
          </a:xfrm>
        </p:grpSpPr>
        <p:sp>
          <p:nvSpPr>
            <p:cNvPr id="17411" name="Rectangle 4"/>
            <p:cNvSpPr>
              <a:spLocks noChangeArrowheads="1"/>
            </p:cNvSpPr>
            <p:nvPr/>
          </p:nvSpPr>
          <p:spPr bwMode="auto">
            <a:xfrm>
              <a:off x="1533525" y="1246188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7412" name="Text Box 5"/>
            <p:cNvSpPr txBox="1">
              <a:spLocks noChangeArrowheads="1"/>
            </p:cNvSpPr>
            <p:nvPr/>
          </p:nvSpPr>
          <p:spPr bwMode="auto">
            <a:xfrm>
              <a:off x="2203450" y="1208088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7413" name="Rectangle 6"/>
            <p:cNvSpPr>
              <a:spLocks noChangeArrowheads="1"/>
            </p:cNvSpPr>
            <p:nvPr/>
          </p:nvSpPr>
          <p:spPr bwMode="auto">
            <a:xfrm>
              <a:off x="1533525" y="1606550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7414" name="Text Box 7"/>
            <p:cNvSpPr txBox="1">
              <a:spLocks noChangeArrowheads="1"/>
            </p:cNvSpPr>
            <p:nvPr/>
          </p:nvSpPr>
          <p:spPr bwMode="auto">
            <a:xfrm>
              <a:off x="2203450" y="1568450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7415" name="Rectangle 8"/>
            <p:cNvSpPr>
              <a:spLocks noChangeArrowheads="1"/>
            </p:cNvSpPr>
            <p:nvPr/>
          </p:nvSpPr>
          <p:spPr bwMode="auto">
            <a:xfrm>
              <a:off x="1533525" y="1965325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6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7416" name="Text Box 9"/>
            <p:cNvSpPr txBox="1">
              <a:spLocks noChangeArrowheads="1"/>
            </p:cNvSpPr>
            <p:nvPr/>
          </p:nvSpPr>
          <p:spPr bwMode="auto">
            <a:xfrm>
              <a:off x="2203450" y="1927225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7417" name="Rectangle 10"/>
            <p:cNvSpPr>
              <a:spLocks noChangeArrowheads="1"/>
            </p:cNvSpPr>
            <p:nvPr/>
          </p:nvSpPr>
          <p:spPr bwMode="auto">
            <a:xfrm>
              <a:off x="1533525" y="2325688"/>
              <a:ext cx="5762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i="1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418" name="Text Box 11"/>
            <p:cNvSpPr txBox="1">
              <a:spLocks noChangeArrowheads="1"/>
            </p:cNvSpPr>
            <p:nvPr/>
          </p:nvSpPr>
          <p:spPr bwMode="auto">
            <a:xfrm>
              <a:off x="2203450" y="2287588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7419" name="Rectangle 12"/>
            <p:cNvSpPr>
              <a:spLocks noChangeArrowheads="1"/>
            </p:cNvSpPr>
            <p:nvPr/>
          </p:nvSpPr>
          <p:spPr bwMode="auto">
            <a:xfrm>
              <a:off x="1533525" y="2686050"/>
              <a:ext cx="576263" cy="36036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i="1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420" name="Text Box 13"/>
            <p:cNvSpPr txBox="1">
              <a:spLocks noChangeArrowheads="1"/>
            </p:cNvSpPr>
            <p:nvPr/>
          </p:nvSpPr>
          <p:spPr bwMode="auto">
            <a:xfrm>
              <a:off x="2203450" y="2647950"/>
              <a:ext cx="431800" cy="29283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7421" name="Line 14"/>
            <p:cNvSpPr>
              <a:spLocks noChangeShapeType="1"/>
            </p:cNvSpPr>
            <p:nvPr/>
          </p:nvSpPr>
          <p:spPr bwMode="auto">
            <a:xfrm>
              <a:off x="1246188" y="2514600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422" name="Text Box 15"/>
            <p:cNvSpPr txBox="1">
              <a:spLocks noChangeArrowheads="1"/>
            </p:cNvSpPr>
            <p:nvPr/>
          </p:nvSpPr>
          <p:spPr bwMode="auto">
            <a:xfrm>
              <a:off x="501650" y="2311400"/>
              <a:ext cx="8651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7423" name="Line 16"/>
            <p:cNvSpPr>
              <a:spLocks noChangeShapeType="1"/>
            </p:cNvSpPr>
            <p:nvPr/>
          </p:nvSpPr>
          <p:spPr bwMode="auto">
            <a:xfrm>
              <a:off x="1223963" y="1431925"/>
              <a:ext cx="287337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424" name="Text Box 17"/>
            <p:cNvSpPr txBox="1">
              <a:spLocks noChangeArrowheads="1"/>
            </p:cNvSpPr>
            <p:nvPr/>
          </p:nvSpPr>
          <p:spPr bwMode="auto">
            <a:xfrm>
              <a:off x="581025" y="1228725"/>
              <a:ext cx="7207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sp>
        <p:nvSpPr>
          <p:cNvPr id="17425" name="Text Box 18"/>
          <p:cNvSpPr txBox="1">
            <a:spLocks noChangeArrowheads="1"/>
          </p:cNvSpPr>
          <p:nvPr/>
        </p:nvSpPr>
        <p:spPr bwMode="auto">
          <a:xfrm>
            <a:off x="1343472" y="4943840"/>
            <a:ext cx="9649072" cy="144616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这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是因为采用</a:t>
            </a:r>
            <a:r>
              <a:rPr lang="en-US" altLang="zh-CN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rear==</a:t>
            </a:r>
            <a:r>
              <a:rPr lang="en-US" altLang="zh-CN" dirty="0" err="1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MaxSize</a:t>
            </a:r>
            <a:r>
              <a:rPr lang="en-US" altLang="zh-CN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作为队满条件的缺陷。当队满条件为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真时，队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中可能还有若干空位置。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这种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溢出并不是真正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的溢出，称为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假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溢出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17427" name="AutoShape 21"/>
          <p:cNvSpPr>
            <a:spLocks noChangeArrowheads="1"/>
          </p:cNvSpPr>
          <p:nvPr/>
        </p:nvSpPr>
        <p:spPr bwMode="auto">
          <a:xfrm>
            <a:off x="4881554" y="2574416"/>
            <a:ext cx="2071703" cy="1160455"/>
          </a:xfrm>
          <a:prstGeom prst="wedgeEllipseCallout">
            <a:avLst>
              <a:gd name="adj1" fmla="val 82620"/>
              <a:gd name="adj2" fmla="val 13815"/>
            </a:avLst>
          </a:prstGeom>
          <a:gradFill>
            <a:gsLst>
              <a:gs pos="0">
                <a:srgbClr val="DFE1E0"/>
              </a:gs>
              <a:gs pos="100000">
                <a:srgbClr val="FBFDFC"/>
              </a:gs>
            </a:gsLst>
          </a:gra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还有两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个位置，为何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不能进队？</a:t>
            </a:r>
          </a:p>
        </p:txBody>
      </p:sp>
      <p:sp>
        <p:nvSpPr>
          <p:cNvPr id="2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2A6696-F031-4EF0-8126-BA382D3BD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769161FD-9B56-4114-BE93-C20FA742838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7" name="图片 26" descr="乐高玩具&#10;&#10;低可信度描述已自动生成">
            <a:extLst>
              <a:ext uri="{FF2B5EF4-FFF2-40B4-BE49-F238E27FC236}">
                <a16:creationId xmlns:a16="http://schemas.microsoft.com/office/drawing/2014/main" id="{B98875EA-3108-473E-9BD5-C88C498A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  <p:sp>
        <p:nvSpPr>
          <p:cNvPr id="28" name="Text Box 4">
            <a:extLst>
              <a:ext uri="{FF2B5EF4-FFF2-40B4-BE49-F238E27FC236}">
                <a16:creationId xmlns:a16="http://schemas.microsoft.com/office/drawing/2014/main" id="{8CEF63D9-17BA-4FF7-99A6-152856E04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484403"/>
            <a:ext cx="7704856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、环形队列（或循环队列）中实现队列的基本运算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4D64EF-E91B-4F65-A543-DE805ABF24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58" y="2043507"/>
            <a:ext cx="2537621" cy="2537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384391" y="1883435"/>
            <a:ext cx="9692722" cy="111376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　　把数组的前端和后端</a:t>
            </a:r>
            <a:r>
              <a:rPr lang="zh-CN" altLang="en-US" sz="2400"/>
              <a:t>连接起来，形成</a:t>
            </a:r>
            <a:r>
              <a:rPr lang="zh-CN" altLang="en-US" sz="2400" dirty="0"/>
              <a:t>一个环形的</a:t>
            </a:r>
            <a:r>
              <a:rPr lang="zh-CN" altLang="en-US" sz="2400"/>
              <a:t>顺序表，即</a:t>
            </a:r>
            <a:r>
              <a:rPr lang="zh-CN" altLang="en-US" sz="2400" dirty="0"/>
              <a:t>把存储队列元素的表从逻辑上看成一</a:t>
            </a:r>
            <a:r>
              <a:rPr lang="zh-CN" altLang="en-US" sz="2400"/>
              <a:t>个环，称为</a:t>
            </a:r>
            <a:r>
              <a:rPr lang="zh-CN" altLang="en-US" sz="2400" dirty="0">
                <a:solidFill>
                  <a:srgbClr val="CE3B37"/>
                </a:solidFill>
              </a:rPr>
              <a:t>环形队列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rgbClr val="CE3B37"/>
                </a:solidFill>
              </a:rPr>
              <a:t>循环队列</a:t>
            </a:r>
            <a:r>
              <a:rPr lang="zh-CN" altLang="en-US" sz="2400" dirty="0"/>
              <a:t>。</a:t>
            </a:r>
          </a:p>
        </p:txBody>
      </p: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2566988" y="3429001"/>
            <a:ext cx="2152650" cy="1838325"/>
            <a:chOff x="304" y="1229"/>
            <a:chExt cx="1356" cy="1158"/>
          </a:xfrm>
        </p:grpSpPr>
        <p:sp>
          <p:nvSpPr>
            <p:cNvPr id="18459" name="Rectangle 46"/>
            <p:cNvSpPr>
              <a:spLocks noChangeArrowheads="1"/>
            </p:cNvSpPr>
            <p:nvPr/>
          </p:nvSpPr>
          <p:spPr bwMode="auto">
            <a:xfrm>
              <a:off x="966" y="1253"/>
              <a:ext cx="363" cy="2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8460" name="Text Box 47"/>
            <p:cNvSpPr txBox="1">
              <a:spLocks noChangeArrowheads="1"/>
            </p:cNvSpPr>
            <p:nvPr/>
          </p:nvSpPr>
          <p:spPr bwMode="auto">
            <a:xfrm>
              <a:off x="1388" y="1229"/>
              <a:ext cx="272" cy="18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8461" name="Rectangle 48"/>
            <p:cNvSpPr>
              <a:spLocks noChangeArrowheads="1"/>
            </p:cNvSpPr>
            <p:nvPr/>
          </p:nvSpPr>
          <p:spPr bwMode="auto">
            <a:xfrm>
              <a:off x="966" y="1480"/>
              <a:ext cx="363" cy="2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8462" name="Text Box 49"/>
            <p:cNvSpPr txBox="1">
              <a:spLocks noChangeArrowheads="1"/>
            </p:cNvSpPr>
            <p:nvPr/>
          </p:nvSpPr>
          <p:spPr bwMode="auto">
            <a:xfrm>
              <a:off x="1388" y="1456"/>
              <a:ext cx="272" cy="18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8463" name="Rectangle 50"/>
            <p:cNvSpPr>
              <a:spLocks noChangeArrowheads="1"/>
            </p:cNvSpPr>
            <p:nvPr/>
          </p:nvSpPr>
          <p:spPr bwMode="auto">
            <a:xfrm>
              <a:off x="966" y="1706"/>
              <a:ext cx="363" cy="2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8464" name="Text Box 51"/>
            <p:cNvSpPr txBox="1">
              <a:spLocks noChangeArrowheads="1"/>
            </p:cNvSpPr>
            <p:nvPr/>
          </p:nvSpPr>
          <p:spPr bwMode="auto">
            <a:xfrm>
              <a:off x="1388" y="1682"/>
              <a:ext cx="272" cy="18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8465" name="Rectangle 52"/>
            <p:cNvSpPr>
              <a:spLocks noChangeArrowheads="1"/>
            </p:cNvSpPr>
            <p:nvPr/>
          </p:nvSpPr>
          <p:spPr bwMode="auto">
            <a:xfrm>
              <a:off x="966" y="1933"/>
              <a:ext cx="363" cy="2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i="1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66" name="Text Box 53"/>
            <p:cNvSpPr txBox="1">
              <a:spLocks noChangeArrowheads="1"/>
            </p:cNvSpPr>
            <p:nvPr/>
          </p:nvSpPr>
          <p:spPr bwMode="auto">
            <a:xfrm>
              <a:off x="1388" y="1909"/>
              <a:ext cx="272" cy="18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8467" name="Rectangle 54"/>
            <p:cNvSpPr>
              <a:spLocks noChangeArrowheads="1"/>
            </p:cNvSpPr>
            <p:nvPr/>
          </p:nvSpPr>
          <p:spPr bwMode="auto">
            <a:xfrm>
              <a:off x="966" y="2160"/>
              <a:ext cx="363" cy="2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i="1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68" name="Text Box 55"/>
            <p:cNvSpPr txBox="1">
              <a:spLocks noChangeArrowheads="1"/>
            </p:cNvSpPr>
            <p:nvPr/>
          </p:nvSpPr>
          <p:spPr bwMode="auto">
            <a:xfrm>
              <a:off x="1388" y="2136"/>
              <a:ext cx="272" cy="18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8469" name="Line 56"/>
            <p:cNvSpPr>
              <a:spLocks noChangeShapeType="1"/>
            </p:cNvSpPr>
            <p:nvPr/>
          </p:nvSpPr>
          <p:spPr bwMode="auto">
            <a:xfrm>
              <a:off x="785" y="2052"/>
              <a:ext cx="181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70" name="Text Box 57"/>
            <p:cNvSpPr txBox="1">
              <a:spLocks noChangeArrowheads="1"/>
            </p:cNvSpPr>
            <p:nvPr/>
          </p:nvSpPr>
          <p:spPr bwMode="auto">
            <a:xfrm>
              <a:off x="304" y="1924"/>
              <a:ext cx="545" cy="20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8471" name="Line 58"/>
            <p:cNvSpPr>
              <a:spLocks noChangeShapeType="1"/>
            </p:cNvSpPr>
            <p:nvPr/>
          </p:nvSpPr>
          <p:spPr bwMode="auto">
            <a:xfrm>
              <a:off x="771" y="1370"/>
              <a:ext cx="181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72" name="Text Box 59"/>
            <p:cNvSpPr txBox="1">
              <a:spLocks noChangeArrowheads="1"/>
            </p:cNvSpPr>
            <p:nvPr/>
          </p:nvSpPr>
          <p:spPr bwMode="auto">
            <a:xfrm>
              <a:off x="390" y="1242"/>
              <a:ext cx="454" cy="20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6394449" y="3251200"/>
            <a:ext cx="3576638" cy="2336800"/>
            <a:chOff x="1353" y="2482"/>
            <a:chExt cx="2253" cy="1472"/>
          </a:xfrm>
        </p:grpSpPr>
        <p:sp>
          <p:nvSpPr>
            <p:cNvPr id="18440" name="Oval 19"/>
            <p:cNvSpPr>
              <a:spLocks noChangeArrowheads="1"/>
            </p:cNvSpPr>
            <p:nvPr/>
          </p:nvSpPr>
          <p:spPr bwMode="auto">
            <a:xfrm>
              <a:off x="1791" y="2784"/>
              <a:ext cx="771" cy="726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1" name="Oval 21"/>
            <p:cNvSpPr>
              <a:spLocks noChangeArrowheads="1"/>
            </p:cNvSpPr>
            <p:nvPr/>
          </p:nvSpPr>
          <p:spPr bwMode="auto">
            <a:xfrm>
              <a:off x="1440" y="2482"/>
              <a:ext cx="1451" cy="1315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2" name="Freeform 22"/>
            <p:cNvSpPr>
              <a:spLocks/>
            </p:cNvSpPr>
            <p:nvPr/>
          </p:nvSpPr>
          <p:spPr bwMode="auto">
            <a:xfrm>
              <a:off x="2517" y="3329"/>
              <a:ext cx="272" cy="170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3" name="Freeform 23"/>
            <p:cNvSpPr>
              <a:spLocks/>
            </p:cNvSpPr>
            <p:nvPr/>
          </p:nvSpPr>
          <p:spPr bwMode="auto">
            <a:xfrm>
              <a:off x="2465" y="2669"/>
              <a:ext cx="208" cy="226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4" name="Freeform 24"/>
            <p:cNvSpPr>
              <a:spLocks/>
            </p:cNvSpPr>
            <p:nvPr/>
          </p:nvSpPr>
          <p:spPr bwMode="auto">
            <a:xfrm>
              <a:off x="1836" y="2558"/>
              <a:ext cx="165" cy="269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5" name="Line 25"/>
            <p:cNvSpPr>
              <a:spLocks noChangeShapeType="1"/>
            </p:cNvSpPr>
            <p:nvPr/>
          </p:nvSpPr>
          <p:spPr bwMode="auto">
            <a:xfrm flipH="1">
              <a:off x="2063" y="3510"/>
              <a:ext cx="46" cy="2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6" name="Freeform 26"/>
            <p:cNvSpPr>
              <a:spLocks/>
            </p:cNvSpPr>
            <p:nvPr/>
          </p:nvSpPr>
          <p:spPr bwMode="auto">
            <a:xfrm>
              <a:off x="1445" y="3193"/>
              <a:ext cx="346" cy="98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47" name="Text Box 20"/>
            <p:cNvSpPr txBox="1">
              <a:spLocks noChangeArrowheads="1"/>
            </p:cNvSpPr>
            <p:nvPr/>
          </p:nvSpPr>
          <p:spPr bwMode="auto">
            <a:xfrm>
              <a:off x="2233" y="3254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8448" name="Text Box 27"/>
            <p:cNvSpPr txBox="1">
              <a:spLocks noChangeArrowheads="1"/>
            </p:cNvSpPr>
            <p:nvPr/>
          </p:nvSpPr>
          <p:spPr bwMode="auto">
            <a:xfrm>
              <a:off x="2351" y="2987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8449" name="Text Box 28"/>
            <p:cNvSpPr txBox="1">
              <a:spLocks noChangeArrowheads="1"/>
            </p:cNvSpPr>
            <p:nvPr/>
          </p:nvSpPr>
          <p:spPr bwMode="auto">
            <a:xfrm>
              <a:off x="2109" y="2800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8450" name="Text Box 29"/>
            <p:cNvSpPr txBox="1">
              <a:spLocks noChangeArrowheads="1"/>
            </p:cNvSpPr>
            <p:nvPr/>
          </p:nvSpPr>
          <p:spPr bwMode="auto">
            <a:xfrm>
              <a:off x="1836" y="2921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8451" name="Text Box 30"/>
            <p:cNvSpPr txBox="1">
              <a:spLocks noChangeArrowheads="1"/>
            </p:cNvSpPr>
            <p:nvPr/>
          </p:nvSpPr>
          <p:spPr bwMode="auto">
            <a:xfrm>
              <a:off x="1882" y="3207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8452" name="Text Box 32"/>
            <p:cNvSpPr txBox="1">
              <a:spLocks noChangeArrowheads="1"/>
            </p:cNvSpPr>
            <p:nvPr/>
          </p:nvSpPr>
          <p:spPr bwMode="auto">
            <a:xfrm>
              <a:off x="3152" y="2795"/>
              <a:ext cx="454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8453" name="Text Box 34"/>
            <p:cNvSpPr txBox="1">
              <a:spLocks noChangeArrowheads="1"/>
            </p:cNvSpPr>
            <p:nvPr/>
          </p:nvSpPr>
          <p:spPr bwMode="auto">
            <a:xfrm>
              <a:off x="2150" y="2534"/>
              <a:ext cx="181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8454" name="Text Box 35"/>
            <p:cNvSpPr txBox="1">
              <a:spLocks noChangeArrowheads="1"/>
            </p:cNvSpPr>
            <p:nvPr/>
          </p:nvSpPr>
          <p:spPr bwMode="auto">
            <a:xfrm>
              <a:off x="1564" y="2875"/>
              <a:ext cx="181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8455" name="Text Box 36"/>
            <p:cNvSpPr txBox="1">
              <a:spLocks noChangeArrowheads="1"/>
            </p:cNvSpPr>
            <p:nvPr/>
          </p:nvSpPr>
          <p:spPr bwMode="auto">
            <a:xfrm>
              <a:off x="1700" y="3419"/>
              <a:ext cx="181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8456" name="Line 37"/>
            <p:cNvSpPr>
              <a:spLocks noChangeShapeType="1"/>
            </p:cNvSpPr>
            <p:nvPr/>
          </p:nvSpPr>
          <p:spPr bwMode="auto">
            <a:xfrm flipV="1">
              <a:off x="1534" y="3631"/>
              <a:ext cx="136" cy="181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457" name="Text Box 38"/>
            <p:cNvSpPr txBox="1">
              <a:spLocks noChangeArrowheads="1"/>
            </p:cNvSpPr>
            <p:nvPr/>
          </p:nvSpPr>
          <p:spPr bwMode="auto">
            <a:xfrm>
              <a:off x="1353" y="3812"/>
              <a:ext cx="454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18458" name="Line 61"/>
            <p:cNvSpPr>
              <a:spLocks noChangeShapeType="1"/>
            </p:cNvSpPr>
            <p:nvPr/>
          </p:nvSpPr>
          <p:spPr bwMode="auto">
            <a:xfrm flipH="1">
              <a:off x="2880" y="2931"/>
              <a:ext cx="272" cy="45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02816" name="AutoShape 64"/>
          <p:cNvSpPr>
            <a:spLocks noChangeArrowheads="1"/>
          </p:cNvSpPr>
          <p:nvPr/>
        </p:nvSpPr>
        <p:spPr bwMode="auto">
          <a:xfrm>
            <a:off x="5216526" y="4114800"/>
            <a:ext cx="936000" cy="288000"/>
          </a:xfrm>
          <a:prstGeom prst="rightArrow">
            <a:avLst>
              <a:gd name="adj1" fmla="val 50000"/>
              <a:gd name="adj2" fmla="val 6672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2817" name="Text Box 65"/>
          <p:cNvSpPr txBox="1">
            <a:spLocks noChangeArrowheads="1"/>
          </p:cNvSpPr>
          <p:nvPr/>
        </p:nvSpPr>
        <p:spPr bwMode="auto">
          <a:xfrm>
            <a:off x="5598113" y="5614989"/>
            <a:ext cx="5048659" cy="40011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0000FF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</a:rPr>
              <a:t>当</a:t>
            </a:r>
            <a:r>
              <a:rPr lang="en-US" altLang="zh-CN">
                <a:solidFill>
                  <a:schemeClr val="tx1"/>
                </a:solidFill>
              </a:rPr>
              <a:t>rear=4</a:t>
            </a:r>
            <a:r>
              <a:rPr lang="zh-CN" altLang="en-US">
                <a:solidFill>
                  <a:schemeClr val="tx1"/>
                </a:solidFill>
              </a:rPr>
              <a:t>时，下一步到位置</a:t>
            </a:r>
            <a:r>
              <a:rPr lang="en-US" altLang="zh-CN">
                <a:solidFill>
                  <a:schemeClr val="tx1"/>
                </a:solidFill>
              </a:rPr>
              <a:t>0</a:t>
            </a:r>
            <a:r>
              <a:rPr lang="zh-CN" altLang="en-US">
                <a:solidFill>
                  <a:schemeClr val="tx1"/>
                </a:solidFill>
              </a:rPr>
              <a:t>，可以进队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32604" y="1541602"/>
            <a:ext cx="1980053" cy="3877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解决方案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37640" y="3333751"/>
            <a:ext cx="430887" cy="11398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</a:t>
            </a:r>
          </a:p>
        </p:txBody>
      </p:sp>
      <p:sp>
        <p:nvSpPr>
          <p:cNvPr id="45" name="Text Box 65"/>
          <p:cNvSpPr txBox="1">
            <a:spLocks noChangeArrowheads="1"/>
          </p:cNvSpPr>
          <p:nvPr/>
        </p:nvSpPr>
        <p:spPr bwMode="auto">
          <a:xfrm>
            <a:off x="2288694" y="5614989"/>
            <a:ext cx="3231242" cy="40011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当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rear=4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时，不能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再进队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60C61CC-31CB-4FF1-AFEA-59128C1AF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8F6567CF-2459-41FC-ABBD-B6F739E0E0E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50" name="图片 49" descr="乐高玩具&#10;&#10;低可信度描述已自动生成">
            <a:extLst>
              <a:ext uri="{FF2B5EF4-FFF2-40B4-BE49-F238E27FC236}">
                <a16:creationId xmlns:a16="http://schemas.microsoft.com/office/drawing/2014/main" id="{6597CEA0-9AB0-4BEE-AB17-C0116AA671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816" grpId="0" animBg="1"/>
      <p:bldP spid="2028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019930" y="1575838"/>
            <a:ext cx="3024187" cy="2289175"/>
            <a:chOff x="2018" y="1116"/>
            <a:chExt cx="1905" cy="1442"/>
          </a:xfrm>
        </p:grpSpPr>
        <p:sp>
          <p:nvSpPr>
            <p:cNvPr id="19462" name="Oval 4"/>
            <p:cNvSpPr>
              <a:spLocks noChangeArrowheads="1"/>
            </p:cNvSpPr>
            <p:nvPr/>
          </p:nvSpPr>
          <p:spPr bwMode="auto">
            <a:xfrm>
              <a:off x="2471" y="1418"/>
              <a:ext cx="771" cy="726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63" name="Oval 5"/>
            <p:cNvSpPr>
              <a:spLocks noChangeArrowheads="1"/>
            </p:cNvSpPr>
            <p:nvPr/>
          </p:nvSpPr>
          <p:spPr bwMode="auto">
            <a:xfrm>
              <a:off x="2120" y="1116"/>
              <a:ext cx="1451" cy="1315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64" name="Freeform 6"/>
            <p:cNvSpPr>
              <a:spLocks/>
            </p:cNvSpPr>
            <p:nvPr/>
          </p:nvSpPr>
          <p:spPr bwMode="auto">
            <a:xfrm>
              <a:off x="3197" y="1963"/>
              <a:ext cx="272" cy="170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65" name="Freeform 7"/>
            <p:cNvSpPr>
              <a:spLocks/>
            </p:cNvSpPr>
            <p:nvPr/>
          </p:nvSpPr>
          <p:spPr bwMode="auto">
            <a:xfrm>
              <a:off x="3145" y="1303"/>
              <a:ext cx="208" cy="226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66" name="Freeform 8"/>
            <p:cNvSpPr>
              <a:spLocks/>
            </p:cNvSpPr>
            <p:nvPr/>
          </p:nvSpPr>
          <p:spPr bwMode="auto">
            <a:xfrm>
              <a:off x="2516" y="1192"/>
              <a:ext cx="165" cy="269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67" name="Line 9"/>
            <p:cNvSpPr>
              <a:spLocks noChangeShapeType="1"/>
            </p:cNvSpPr>
            <p:nvPr/>
          </p:nvSpPr>
          <p:spPr bwMode="auto">
            <a:xfrm flipH="1">
              <a:off x="2743" y="2144"/>
              <a:ext cx="46" cy="2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68" name="Freeform 10"/>
            <p:cNvSpPr>
              <a:spLocks/>
            </p:cNvSpPr>
            <p:nvPr/>
          </p:nvSpPr>
          <p:spPr bwMode="auto">
            <a:xfrm>
              <a:off x="2137" y="1827"/>
              <a:ext cx="346" cy="98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69" name="Text Box 11"/>
            <p:cNvSpPr txBox="1">
              <a:spLocks noChangeArrowheads="1"/>
            </p:cNvSpPr>
            <p:nvPr/>
          </p:nvSpPr>
          <p:spPr bwMode="auto">
            <a:xfrm>
              <a:off x="2913" y="1888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9470" name="Text Box 12"/>
            <p:cNvSpPr txBox="1">
              <a:spLocks noChangeArrowheads="1"/>
            </p:cNvSpPr>
            <p:nvPr/>
          </p:nvSpPr>
          <p:spPr bwMode="auto">
            <a:xfrm>
              <a:off x="3031" y="1621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9471" name="Text Box 13"/>
            <p:cNvSpPr txBox="1">
              <a:spLocks noChangeArrowheads="1"/>
            </p:cNvSpPr>
            <p:nvPr/>
          </p:nvSpPr>
          <p:spPr bwMode="auto">
            <a:xfrm>
              <a:off x="2789" y="1434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9472" name="Text Box 14"/>
            <p:cNvSpPr txBox="1">
              <a:spLocks noChangeArrowheads="1"/>
            </p:cNvSpPr>
            <p:nvPr/>
          </p:nvSpPr>
          <p:spPr bwMode="auto">
            <a:xfrm>
              <a:off x="2516" y="1555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9473" name="Text Box 15"/>
            <p:cNvSpPr txBox="1">
              <a:spLocks noChangeArrowheads="1"/>
            </p:cNvSpPr>
            <p:nvPr/>
          </p:nvSpPr>
          <p:spPr bwMode="auto">
            <a:xfrm>
              <a:off x="2562" y="1827"/>
              <a:ext cx="181" cy="12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9474" name="Line 16"/>
            <p:cNvSpPr>
              <a:spLocks noChangeShapeType="1"/>
            </p:cNvSpPr>
            <p:nvPr/>
          </p:nvSpPr>
          <p:spPr bwMode="auto">
            <a:xfrm flipH="1" flipV="1">
              <a:off x="3288" y="2280"/>
              <a:ext cx="136" cy="136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75" name="Text Box 17"/>
            <p:cNvSpPr txBox="1">
              <a:spLocks noChangeArrowheads="1"/>
            </p:cNvSpPr>
            <p:nvPr/>
          </p:nvSpPr>
          <p:spPr bwMode="auto">
            <a:xfrm>
              <a:off x="3469" y="2326"/>
              <a:ext cx="454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19476" name="Text Box 18"/>
            <p:cNvSpPr txBox="1">
              <a:spLocks noChangeArrowheads="1"/>
            </p:cNvSpPr>
            <p:nvPr/>
          </p:nvSpPr>
          <p:spPr bwMode="auto">
            <a:xfrm>
              <a:off x="3288" y="1600"/>
              <a:ext cx="181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9477" name="Text Box 19"/>
            <p:cNvSpPr txBox="1">
              <a:spLocks noChangeArrowheads="1"/>
            </p:cNvSpPr>
            <p:nvPr/>
          </p:nvSpPr>
          <p:spPr bwMode="auto">
            <a:xfrm>
              <a:off x="2830" y="1168"/>
              <a:ext cx="181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9478" name="Text Box 20"/>
            <p:cNvSpPr txBox="1">
              <a:spLocks noChangeArrowheads="1"/>
            </p:cNvSpPr>
            <p:nvPr/>
          </p:nvSpPr>
          <p:spPr bwMode="auto">
            <a:xfrm>
              <a:off x="2244" y="1509"/>
              <a:ext cx="181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9479" name="Text Box 21"/>
            <p:cNvSpPr txBox="1">
              <a:spLocks noChangeArrowheads="1"/>
            </p:cNvSpPr>
            <p:nvPr/>
          </p:nvSpPr>
          <p:spPr bwMode="auto">
            <a:xfrm>
              <a:off x="2380" y="2053"/>
              <a:ext cx="181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19480" name="Line 22"/>
            <p:cNvSpPr>
              <a:spLocks noChangeShapeType="1"/>
            </p:cNvSpPr>
            <p:nvPr/>
          </p:nvSpPr>
          <p:spPr bwMode="auto">
            <a:xfrm flipV="1">
              <a:off x="2199" y="2235"/>
              <a:ext cx="136" cy="181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481" name="Text Box 23"/>
            <p:cNvSpPr txBox="1">
              <a:spLocks noChangeArrowheads="1"/>
            </p:cNvSpPr>
            <p:nvPr/>
          </p:nvSpPr>
          <p:spPr bwMode="auto">
            <a:xfrm>
              <a:off x="2018" y="2416"/>
              <a:ext cx="454" cy="14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sp>
        <p:nvSpPr>
          <p:cNvPr id="19459" name="Text Box 24"/>
          <p:cNvSpPr txBox="1">
            <a:spLocks noChangeArrowheads="1"/>
          </p:cNvSpPr>
          <p:nvPr/>
        </p:nvSpPr>
        <p:spPr bwMode="auto">
          <a:xfrm>
            <a:off x="1343472" y="4137574"/>
            <a:ext cx="9289032" cy="111376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　　实际上内存地址一定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是连续的，不可能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环形的，这里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是通过逻辑方式实现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环形队列，也就是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rear++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front++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改为：</a:t>
            </a:r>
          </a:p>
        </p:txBody>
      </p:sp>
      <p:sp>
        <p:nvSpPr>
          <p:cNvPr id="19460" name="Text Box 25"/>
          <p:cNvSpPr txBox="1">
            <a:spLocks noChangeArrowheads="1"/>
          </p:cNvSpPr>
          <p:nvPr/>
        </p:nvSpPr>
        <p:spPr bwMode="auto">
          <a:xfrm>
            <a:off x="3570884" y="5523901"/>
            <a:ext cx="5035569" cy="999029"/>
          </a:xfrm>
          <a:prstGeom prst="rect">
            <a:avLst/>
          </a:prstGeom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rear=(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rear+1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)%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MaxSize</a:t>
            </a:r>
            <a:endParaRPr lang="en-US" altLang="zh-CN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front=(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front+1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)%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MaxSize</a:t>
            </a:r>
            <a:endParaRPr lang="en-US" altLang="zh-CN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9461" name="Text Box 28"/>
          <p:cNvSpPr txBox="1">
            <a:spLocks noChangeArrowheads="1"/>
          </p:cNvSpPr>
          <p:nvPr/>
        </p:nvSpPr>
        <p:spPr bwMode="auto">
          <a:xfrm>
            <a:off x="1722434" y="1767136"/>
            <a:ext cx="3675059" cy="3877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Clr>
                <a:srgbClr val="F39801"/>
              </a:buClr>
              <a:buFont typeface="Wingdings" panose="05000000000000000000" pitchFamily="2" charset="2"/>
              <a:buChar char="Ø"/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/>
              <a:t>环形队列（循环队列）：</a:t>
            </a:r>
            <a:endParaRPr lang="zh-CN" altLang="en-US" sz="2400" dirty="0"/>
          </a:p>
        </p:txBody>
      </p: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2276A1-9BDA-4C33-BC9C-D35F6D161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5B18E8C5-4A29-4459-A238-24160D5C575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1" name="图片 30" descr="乐高玩具&#10;&#10;低可信度描述已自动生成">
            <a:extLst>
              <a:ext uri="{FF2B5EF4-FFF2-40B4-BE49-F238E27FC236}">
                <a16:creationId xmlns:a16="http://schemas.microsoft.com/office/drawing/2014/main" id="{E831A0AB-F0B1-42D5-81C2-2E0AE158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 descr="新闻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538816-04C6-418C-8CEA-AA5F228BC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2924944"/>
            <a:ext cx="5105524" cy="523220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3.1 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栈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0E09F2C4-EE23-4183-832C-A7E0D59CC755}"/>
              </a:ext>
            </a:extLst>
          </p:cNvPr>
          <p:cNvSpPr txBox="1"/>
          <p:nvPr/>
        </p:nvSpPr>
        <p:spPr>
          <a:xfrm>
            <a:off x="1046698" y="124482"/>
            <a:ext cx="3105086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栈和队列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167642" y="836712"/>
            <a:ext cx="1482451" cy="1346106"/>
            <a:chOff x="520608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>
              <a:grpSpLocks/>
            </p:cNvGrpSpPr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rgbClr val="F39801"/>
              </a:soli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20608" y="1243969"/>
              <a:ext cx="1482451" cy="3385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CONTENTS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830365" y="750133"/>
              <a:ext cx="862938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pc="150" dirty="0">
                  <a:ln w="11430"/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提纲</a:t>
              </a:r>
            </a:p>
          </p:txBody>
        </p:sp>
      </p:grp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8789B57D-EA10-41EB-8A82-71B7246E31F2}"/>
              </a:ext>
            </a:extLst>
          </p:cNvPr>
          <p:cNvSpPr/>
          <p:nvPr/>
        </p:nvSpPr>
        <p:spPr>
          <a:xfrm rot="5400000">
            <a:off x="3114635" y="2987079"/>
            <a:ext cx="523220" cy="398950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CEAE4E78-112F-484E-A731-345EE04EE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4273932"/>
            <a:ext cx="5105524" cy="523220"/>
          </a:xfrm>
          <a:prstGeom prst="rect">
            <a:avLst/>
          </a:prstGeom>
          <a:solidFill>
            <a:srgbClr val="DFE1E0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3.2 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队列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4"/>
          <p:cNvGrpSpPr/>
          <p:nvPr/>
        </p:nvGrpSpPr>
        <p:grpSpPr>
          <a:xfrm>
            <a:off x="2803451" y="1412777"/>
            <a:ext cx="2862262" cy="2685657"/>
            <a:chOff x="703263" y="122238"/>
            <a:chExt cx="2862262" cy="2685657"/>
          </a:xfrm>
        </p:grpSpPr>
        <p:sp>
          <p:nvSpPr>
            <p:cNvPr id="20482" name="Oval 4"/>
            <p:cNvSpPr>
              <a:spLocks noChangeArrowheads="1"/>
            </p:cNvSpPr>
            <p:nvPr/>
          </p:nvSpPr>
          <p:spPr bwMode="auto">
            <a:xfrm>
              <a:off x="1260475" y="601663"/>
              <a:ext cx="1223963" cy="1152525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83" name="Oval 5"/>
            <p:cNvSpPr>
              <a:spLocks noChangeArrowheads="1"/>
            </p:cNvSpPr>
            <p:nvPr/>
          </p:nvSpPr>
          <p:spPr bwMode="auto">
            <a:xfrm>
              <a:off x="703263" y="122238"/>
              <a:ext cx="2303462" cy="208756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84" name="Freeform 6"/>
            <p:cNvSpPr>
              <a:spLocks/>
            </p:cNvSpPr>
            <p:nvPr/>
          </p:nvSpPr>
          <p:spPr bwMode="auto">
            <a:xfrm>
              <a:off x="2413000" y="1466850"/>
              <a:ext cx="431800" cy="269875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85" name="Freeform 7"/>
            <p:cNvSpPr>
              <a:spLocks/>
            </p:cNvSpPr>
            <p:nvPr/>
          </p:nvSpPr>
          <p:spPr bwMode="auto">
            <a:xfrm>
              <a:off x="2330450" y="419100"/>
              <a:ext cx="330200" cy="358775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86" name="Freeform 8"/>
            <p:cNvSpPr>
              <a:spLocks/>
            </p:cNvSpPr>
            <p:nvPr/>
          </p:nvSpPr>
          <p:spPr bwMode="auto">
            <a:xfrm>
              <a:off x="1331913" y="242888"/>
              <a:ext cx="261937" cy="427037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87" name="Line 9"/>
            <p:cNvSpPr>
              <a:spLocks noChangeShapeType="1"/>
            </p:cNvSpPr>
            <p:nvPr/>
          </p:nvSpPr>
          <p:spPr bwMode="auto">
            <a:xfrm flipH="1">
              <a:off x="1692275" y="1754188"/>
              <a:ext cx="73025" cy="431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88" name="Freeform 10"/>
            <p:cNvSpPr>
              <a:spLocks/>
            </p:cNvSpPr>
            <p:nvPr/>
          </p:nvSpPr>
          <p:spPr bwMode="auto">
            <a:xfrm>
              <a:off x="711200" y="1250950"/>
              <a:ext cx="549275" cy="155575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89" name="Text Box 11"/>
            <p:cNvSpPr txBox="1">
              <a:spLocks noChangeArrowheads="1"/>
            </p:cNvSpPr>
            <p:nvPr/>
          </p:nvSpPr>
          <p:spPr bwMode="auto">
            <a:xfrm>
              <a:off x="1962150" y="1347788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0490" name="Text Box 12"/>
            <p:cNvSpPr txBox="1">
              <a:spLocks noChangeArrowheads="1"/>
            </p:cNvSpPr>
            <p:nvPr/>
          </p:nvSpPr>
          <p:spPr bwMode="auto">
            <a:xfrm>
              <a:off x="2149475" y="923925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0491" name="Text Box 13"/>
            <p:cNvSpPr txBox="1">
              <a:spLocks noChangeArrowheads="1"/>
            </p:cNvSpPr>
            <p:nvPr/>
          </p:nvSpPr>
          <p:spPr bwMode="auto">
            <a:xfrm>
              <a:off x="1765300" y="601663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0492" name="Text Box 14"/>
            <p:cNvSpPr txBox="1">
              <a:spLocks noChangeArrowheads="1"/>
            </p:cNvSpPr>
            <p:nvPr/>
          </p:nvSpPr>
          <p:spPr bwMode="auto">
            <a:xfrm>
              <a:off x="1331913" y="819150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0493" name="Text Box 15"/>
            <p:cNvSpPr txBox="1">
              <a:spLocks noChangeArrowheads="1"/>
            </p:cNvSpPr>
            <p:nvPr/>
          </p:nvSpPr>
          <p:spPr bwMode="auto">
            <a:xfrm>
              <a:off x="1404938" y="1250950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20494" name="Line 16"/>
            <p:cNvSpPr>
              <a:spLocks noChangeShapeType="1"/>
            </p:cNvSpPr>
            <p:nvPr/>
          </p:nvSpPr>
          <p:spPr bwMode="auto">
            <a:xfrm flipH="1" flipV="1">
              <a:off x="2557463" y="1970088"/>
              <a:ext cx="215900" cy="215900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95" name="Text Box 17"/>
            <p:cNvSpPr txBox="1">
              <a:spLocks noChangeArrowheads="1"/>
            </p:cNvSpPr>
            <p:nvPr/>
          </p:nvSpPr>
          <p:spPr bwMode="auto">
            <a:xfrm>
              <a:off x="2844800" y="2043113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20496" name="Freeform 22"/>
            <p:cNvSpPr>
              <a:spLocks/>
            </p:cNvSpPr>
            <p:nvPr/>
          </p:nvSpPr>
          <p:spPr bwMode="auto">
            <a:xfrm>
              <a:off x="2333625" y="2106613"/>
              <a:ext cx="203200" cy="317500"/>
            </a:xfrm>
            <a:custGeom>
              <a:avLst/>
              <a:gdLst>
                <a:gd name="T0" fmla="*/ 128 w 128"/>
                <a:gd name="T1" fmla="*/ 200 h 200"/>
                <a:gd name="T2" fmla="*/ 0 w 128"/>
                <a:gd name="T3" fmla="*/ 0 h 200"/>
                <a:gd name="T4" fmla="*/ 0 60000 65536"/>
                <a:gd name="T5" fmla="*/ 0 60000 65536"/>
                <a:gd name="T6" fmla="*/ 0 w 128"/>
                <a:gd name="T7" fmla="*/ 0 h 200"/>
                <a:gd name="T8" fmla="*/ 128 w 128"/>
                <a:gd name="T9" fmla="*/ 200 h 2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8" h="200">
                  <a:moveTo>
                    <a:pt x="128" y="20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97" name="Text Box 23"/>
            <p:cNvSpPr txBox="1">
              <a:spLocks noChangeArrowheads="1"/>
            </p:cNvSpPr>
            <p:nvPr/>
          </p:nvSpPr>
          <p:spPr bwMode="auto">
            <a:xfrm>
              <a:off x="2443162" y="2348105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20516" name="Text Box 44"/>
            <p:cNvSpPr txBox="1">
              <a:spLocks noChangeArrowheads="1"/>
            </p:cNvSpPr>
            <p:nvPr/>
          </p:nvSpPr>
          <p:spPr bwMode="auto">
            <a:xfrm>
              <a:off x="768350" y="2469341"/>
              <a:ext cx="1727200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（</a:t>
              </a:r>
              <a:r>
                <a:rPr lang="en-US" altLang="zh-CN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</a:t>
              </a: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）空队</a:t>
              </a:r>
            </a:p>
          </p:txBody>
        </p:sp>
      </p:grpSp>
      <p:grpSp>
        <p:nvGrpSpPr>
          <p:cNvPr id="3" name="组合 75"/>
          <p:cNvGrpSpPr/>
          <p:nvPr/>
        </p:nvGrpSpPr>
        <p:grpSpPr>
          <a:xfrm>
            <a:off x="6167364" y="1456417"/>
            <a:ext cx="3529013" cy="2642016"/>
            <a:chOff x="4067175" y="115888"/>
            <a:chExt cx="3529013" cy="2642016"/>
          </a:xfrm>
        </p:grpSpPr>
        <p:sp>
          <p:nvSpPr>
            <p:cNvPr id="20498" name="Oval 24"/>
            <p:cNvSpPr>
              <a:spLocks noChangeArrowheads="1"/>
            </p:cNvSpPr>
            <p:nvPr/>
          </p:nvSpPr>
          <p:spPr bwMode="auto">
            <a:xfrm>
              <a:off x="5291138" y="595313"/>
              <a:ext cx="1223962" cy="1152525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499" name="Oval 25"/>
            <p:cNvSpPr>
              <a:spLocks noChangeArrowheads="1"/>
            </p:cNvSpPr>
            <p:nvPr/>
          </p:nvSpPr>
          <p:spPr bwMode="auto">
            <a:xfrm>
              <a:off x="4733925" y="115888"/>
              <a:ext cx="2303463" cy="208756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00" name="Freeform 26"/>
            <p:cNvSpPr>
              <a:spLocks/>
            </p:cNvSpPr>
            <p:nvPr/>
          </p:nvSpPr>
          <p:spPr bwMode="auto">
            <a:xfrm>
              <a:off x="6443663" y="1460500"/>
              <a:ext cx="431800" cy="269875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01" name="Freeform 27"/>
            <p:cNvSpPr>
              <a:spLocks/>
            </p:cNvSpPr>
            <p:nvPr/>
          </p:nvSpPr>
          <p:spPr bwMode="auto">
            <a:xfrm>
              <a:off x="6361113" y="412750"/>
              <a:ext cx="330200" cy="358775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02" name="Freeform 28"/>
            <p:cNvSpPr>
              <a:spLocks/>
            </p:cNvSpPr>
            <p:nvPr/>
          </p:nvSpPr>
          <p:spPr bwMode="auto">
            <a:xfrm>
              <a:off x="5362575" y="236538"/>
              <a:ext cx="261938" cy="427037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03" name="Line 29"/>
            <p:cNvSpPr>
              <a:spLocks noChangeShapeType="1"/>
            </p:cNvSpPr>
            <p:nvPr/>
          </p:nvSpPr>
          <p:spPr bwMode="auto">
            <a:xfrm flipH="1">
              <a:off x="5722938" y="1747838"/>
              <a:ext cx="73025" cy="431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04" name="Freeform 30"/>
            <p:cNvSpPr>
              <a:spLocks/>
            </p:cNvSpPr>
            <p:nvPr/>
          </p:nvSpPr>
          <p:spPr bwMode="auto">
            <a:xfrm>
              <a:off x="4741863" y="1244600"/>
              <a:ext cx="549275" cy="155575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05" name="Text Box 31"/>
            <p:cNvSpPr txBox="1">
              <a:spLocks noChangeArrowheads="1"/>
            </p:cNvSpPr>
            <p:nvPr/>
          </p:nvSpPr>
          <p:spPr bwMode="auto">
            <a:xfrm>
              <a:off x="5992813" y="1341438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0506" name="Text Box 32"/>
            <p:cNvSpPr txBox="1">
              <a:spLocks noChangeArrowheads="1"/>
            </p:cNvSpPr>
            <p:nvPr/>
          </p:nvSpPr>
          <p:spPr bwMode="auto">
            <a:xfrm>
              <a:off x="6180138" y="917575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0507" name="Text Box 33"/>
            <p:cNvSpPr txBox="1">
              <a:spLocks noChangeArrowheads="1"/>
            </p:cNvSpPr>
            <p:nvPr/>
          </p:nvSpPr>
          <p:spPr bwMode="auto">
            <a:xfrm>
              <a:off x="5795963" y="595313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0508" name="Text Box 34"/>
            <p:cNvSpPr txBox="1">
              <a:spLocks noChangeArrowheads="1"/>
            </p:cNvSpPr>
            <p:nvPr/>
          </p:nvSpPr>
          <p:spPr bwMode="auto">
            <a:xfrm>
              <a:off x="5362575" y="812800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0509" name="Text Box 35"/>
            <p:cNvSpPr txBox="1">
              <a:spLocks noChangeArrowheads="1"/>
            </p:cNvSpPr>
            <p:nvPr/>
          </p:nvSpPr>
          <p:spPr bwMode="auto">
            <a:xfrm>
              <a:off x="5435600" y="1282700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20510" name="Line 36"/>
            <p:cNvSpPr>
              <a:spLocks noChangeShapeType="1"/>
            </p:cNvSpPr>
            <p:nvPr/>
          </p:nvSpPr>
          <p:spPr bwMode="auto">
            <a:xfrm flipH="1" flipV="1">
              <a:off x="6588125" y="1963738"/>
              <a:ext cx="215900" cy="215900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11" name="Text Box 37"/>
            <p:cNvSpPr txBox="1">
              <a:spLocks noChangeArrowheads="1"/>
            </p:cNvSpPr>
            <p:nvPr/>
          </p:nvSpPr>
          <p:spPr bwMode="auto">
            <a:xfrm>
              <a:off x="6875463" y="2036763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20512" name="Text Box 38"/>
            <p:cNvSpPr txBox="1">
              <a:spLocks noChangeArrowheads="1"/>
            </p:cNvSpPr>
            <p:nvPr/>
          </p:nvSpPr>
          <p:spPr bwMode="auto">
            <a:xfrm>
              <a:off x="6588125" y="884238"/>
              <a:ext cx="287338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0513" name="Text Box 39"/>
            <p:cNvSpPr txBox="1">
              <a:spLocks noChangeArrowheads="1"/>
            </p:cNvSpPr>
            <p:nvPr/>
          </p:nvSpPr>
          <p:spPr bwMode="auto">
            <a:xfrm>
              <a:off x="5861050" y="198438"/>
              <a:ext cx="287338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0514" name="Text Box 40"/>
            <p:cNvSpPr txBox="1">
              <a:spLocks noChangeArrowheads="1"/>
            </p:cNvSpPr>
            <p:nvPr/>
          </p:nvSpPr>
          <p:spPr bwMode="auto">
            <a:xfrm>
              <a:off x="4930775" y="739775"/>
              <a:ext cx="287338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0515" name="Text Box 43"/>
            <p:cNvSpPr txBox="1">
              <a:spLocks noChangeArrowheads="1"/>
            </p:cNvSpPr>
            <p:nvPr/>
          </p:nvSpPr>
          <p:spPr bwMode="auto">
            <a:xfrm>
              <a:off x="4067175" y="403225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20517" name="Text Box 45"/>
            <p:cNvSpPr txBox="1">
              <a:spLocks noChangeArrowheads="1"/>
            </p:cNvSpPr>
            <p:nvPr/>
          </p:nvSpPr>
          <p:spPr bwMode="auto">
            <a:xfrm>
              <a:off x="4183063" y="2419350"/>
              <a:ext cx="3168650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（</a:t>
              </a:r>
              <a:r>
                <a:rPr lang="en-US" altLang="zh-CN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b</a:t>
              </a: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）</a:t>
              </a:r>
              <a:r>
                <a:rPr lang="en-US" altLang="zh-CN" sz="2000" i="1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</a:t>
              </a: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、</a:t>
              </a:r>
              <a:r>
                <a:rPr lang="en-US" altLang="zh-CN" sz="2000" i="1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b</a:t>
              </a: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、</a:t>
              </a:r>
              <a:r>
                <a:rPr lang="en-US" altLang="zh-CN" sz="2000" i="1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进队</a:t>
              </a:r>
            </a:p>
          </p:txBody>
        </p:sp>
        <p:sp>
          <p:nvSpPr>
            <p:cNvPr id="20518" name="Freeform 46"/>
            <p:cNvSpPr>
              <a:spLocks/>
            </p:cNvSpPr>
            <p:nvPr/>
          </p:nvSpPr>
          <p:spPr bwMode="auto">
            <a:xfrm>
              <a:off x="4521200" y="836613"/>
              <a:ext cx="193675" cy="214312"/>
            </a:xfrm>
            <a:custGeom>
              <a:avLst/>
              <a:gdLst>
                <a:gd name="T0" fmla="*/ 0 w 122"/>
                <a:gd name="T1" fmla="*/ 0 h 135"/>
                <a:gd name="T2" fmla="*/ 122 w 122"/>
                <a:gd name="T3" fmla="*/ 135 h 135"/>
                <a:gd name="T4" fmla="*/ 0 60000 65536"/>
                <a:gd name="T5" fmla="*/ 0 60000 65536"/>
                <a:gd name="T6" fmla="*/ 0 w 122"/>
                <a:gd name="T7" fmla="*/ 0 h 135"/>
                <a:gd name="T8" fmla="*/ 122 w 122"/>
                <a:gd name="T9" fmla="*/ 135 h 1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2" h="135">
                  <a:moveTo>
                    <a:pt x="0" y="0"/>
                  </a:moveTo>
                  <a:lnTo>
                    <a:pt x="122" y="135"/>
                  </a:lnTo>
                </a:path>
              </a:pathLst>
            </a:cu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4" name="组合 76"/>
          <p:cNvGrpSpPr/>
          <p:nvPr/>
        </p:nvGrpSpPr>
        <p:grpSpPr>
          <a:xfrm>
            <a:off x="2279577" y="4324811"/>
            <a:ext cx="3817937" cy="2571191"/>
            <a:chOff x="179388" y="3429000"/>
            <a:chExt cx="3817937" cy="2571191"/>
          </a:xfrm>
        </p:grpSpPr>
        <p:sp>
          <p:nvSpPr>
            <p:cNvPr id="20519" name="Oval 47"/>
            <p:cNvSpPr>
              <a:spLocks noChangeArrowheads="1"/>
            </p:cNvSpPr>
            <p:nvPr/>
          </p:nvSpPr>
          <p:spPr bwMode="auto">
            <a:xfrm>
              <a:off x="1403350" y="3908425"/>
              <a:ext cx="1223963" cy="1152525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20" name="Oval 48"/>
            <p:cNvSpPr>
              <a:spLocks noChangeArrowheads="1"/>
            </p:cNvSpPr>
            <p:nvPr/>
          </p:nvSpPr>
          <p:spPr bwMode="auto">
            <a:xfrm>
              <a:off x="846138" y="3429000"/>
              <a:ext cx="2303462" cy="208756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21" name="Freeform 49"/>
            <p:cNvSpPr>
              <a:spLocks/>
            </p:cNvSpPr>
            <p:nvPr/>
          </p:nvSpPr>
          <p:spPr bwMode="auto">
            <a:xfrm>
              <a:off x="2555875" y="4773613"/>
              <a:ext cx="431800" cy="269875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22" name="Freeform 50"/>
            <p:cNvSpPr>
              <a:spLocks/>
            </p:cNvSpPr>
            <p:nvPr/>
          </p:nvSpPr>
          <p:spPr bwMode="auto">
            <a:xfrm>
              <a:off x="2473325" y="3725863"/>
              <a:ext cx="330200" cy="358775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23" name="Freeform 51"/>
            <p:cNvSpPr>
              <a:spLocks/>
            </p:cNvSpPr>
            <p:nvPr/>
          </p:nvSpPr>
          <p:spPr bwMode="auto">
            <a:xfrm>
              <a:off x="1474788" y="3549650"/>
              <a:ext cx="261937" cy="427038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24" name="Line 52"/>
            <p:cNvSpPr>
              <a:spLocks noChangeShapeType="1"/>
            </p:cNvSpPr>
            <p:nvPr/>
          </p:nvSpPr>
          <p:spPr bwMode="auto">
            <a:xfrm flipH="1">
              <a:off x="1835150" y="5060950"/>
              <a:ext cx="73025" cy="431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25" name="Freeform 53"/>
            <p:cNvSpPr>
              <a:spLocks/>
            </p:cNvSpPr>
            <p:nvPr/>
          </p:nvSpPr>
          <p:spPr bwMode="auto">
            <a:xfrm>
              <a:off x="854075" y="4557713"/>
              <a:ext cx="549275" cy="155575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26" name="Text Box 54"/>
            <p:cNvSpPr txBox="1">
              <a:spLocks noChangeArrowheads="1"/>
            </p:cNvSpPr>
            <p:nvPr/>
          </p:nvSpPr>
          <p:spPr bwMode="auto">
            <a:xfrm>
              <a:off x="2105025" y="4654550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0527" name="Text Box 55"/>
            <p:cNvSpPr txBox="1">
              <a:spLocks noChangeArrowheads="1"/>
            </p:cNvSpPr>
            <p:nvPr/>
          </p:nvSpPr>
          <p:spPr bwMode="auto">
            <a:xfrm>
              <a:off x="2292350" y="4230688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0528" name="Text Box 56"/>
            <p:cNvSpPr txBox="1">
              <a:spLocks noChangeArrowheads="1"/>
            </p:cNvSpPr>
            <p:nvPr/>
          </p:nvSpPr>
          <p:spPr bwMode="auto">
            <a:xfrm>
              <a:off x="1908175" y="3908425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0529" name="Text Box 57"/>
            <p:cNvSpPr txBox="1">
              <a:spLocks noChangeArrowheads="1"/>
            </p:cNvSpPr>
            <p:nvPr/>
          </p:nvSpPr>
          <p:spPr bwMode="auto">
            <a:xfrm>
              <a:off x="1474788" y="4125913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0530" name="Text Box 58"/>
            <p:cNvSpPr txBox="1">
              <a:spLocks noChangeArrowheads="1"/>
            </p:cNvSpPr>
            <p:nvPr/>
          </p:nvSpPr>
          <p:spPr bwMode="auto">
            <a:xfrm>
              <a:off x="1547813" y="4595813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20531" name="Freeform 59"/>
            <p:cNvSpPr>
              <a:spLocks/>
            </p:cNvSpPr>
            <p:nvPr/>
          </p:nvSpPr>
          <p:spPr bwMode="auto">
            <a:xfrm>
              <a:off x="3132138" y="4564063"/>
              <a:ext cx="322262" cy="58737"/>
            </a:xfrm>
            <a:custGeom>
              <a:avLst/>
              <a:gdLst>
                <a:gd name="T0" fmla="*/ 203 w 203"/>
                <a:gd name="T1" fmla="*/ 37 h 37"/>
                <a:gd name="T2" fmla="*/ 0 w 203"/>
                <a:gd name="T3" fmla="*/ 0 h 37"/>
                <a:gd name="T4" fmla="*/ 0 60000 65536"/>
                <a:gd name="T5" fmla="*/ 0 60000 65536"/>
                <a:gd name="T6" fmla="*/ 0 w 203"/>
                <a:gd name="T7" fmla="*/ 0 h 37"/>
                <a:gd name="T8" fmla="*/ 203 w 203"/>
                <a:gd name="T9" fmla="*/ 37 h 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3" h="37">
                  <a:moveTo>
                    <a:pt x="203" y="37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32" name="Text Box 60"/>
            <p:cNvSpPr txBox="1">
              <a:spLocks noChangeArrowheads="1"/>
            </p:cNvSpPr>
            <p:nvPr/>
          </p:nvSpPr>
          <p:spPr bwMode="auto">
            <a:xfrm>
              <a:off x="3276600" y="4652963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20533" name="Text Box 62"/>
            <p:cNvSpPr txBox="1">
              <a:spLocks noChangeArrowheads="1"/>
            </p:cNvSpPr>
            <p:nvPr/>
          </p:nvSpPr>
          <p:spPr bwMode="auto">
            <a:xfrm>
              <a:off x="2046288" y="3500438"/>
              <a:ext cx="287337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0534" name="Text Box 63"/>
            <p:cNvSpPr txBox="1">
              <a:spLocks noChangeArrowheads="1"/>
            </p:cNvSpPr>
            <p:nvPr/>
          </p:nvSpPr>
          <p:spPr bwMode="auto">
            <a:xfrm>
              <a:off x="1042988" y="4052888"/>
              <a:ext cx="287337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0535" name="Text Box 64"/>
            <p:cNvSpPr txBox="1">
              <a:spLocks noChangeArrowheads="1"/>
            </p:cNvSpPr>
            <p:nvPr/>
          </p:nvSpPr>
          <p:spPr bwMode="auto">
            <a:xfrm>
              <a:off x="179388" y="3716338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20536" name="Text Box 65"/>
            <p:cNvSpPr txBox="1">
              <a:spLocks noChangeArrowheads="1"/>
            </p:cNvSpPr>
            <p:nvPr/>
          </p:nvSpPr>
          <p:spPr bwMode="auto">
            <a:xfrm>
              <a:off x="323850" y="5661637"/>
              <a:ext cx="3168650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（</a:t>
              </a:r>
              <a:r>
                <a:rPr lang="en-US" altLang="zh-CN" sz="200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zh-CN" altLang="en-US" sz="200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）出队一次</a:t>
              </a:r>
            </a:p>
          </p:txBody>
        </p:sp>
        <p:sp>
          <p:nvSpPr>
            <p:cNvPr id="20537" name="Freeform 66"/>
            <p:cNvSpPr>
              <a:spLocks/>
            </p:cNvSpPr>
            <p:nvPr/>
          </p:nvSpPr>
          <p:spPr bwMode="auto">
            <a:xfrm>
              <a:off x="685800" y="4013200"/>
              <a:ext cx="203200" cy="127000"/>
            </a:xfrm>
            <a:custGeom>
              <a:avLst/>
              <a:gdLst>
                <a:gd name="T0" fmla="*/ 0 w 128"/>
                <a:gd name="T1" fmla="*/ 0 h 80"/>
                <a:gd name="T2" fmla="*/ 128 w 128"/>
                <a:gd name="T3" fmla="*/ 80 h 80"/>
                <a:gd name="T4" fmla="*/ 0 60000 65536"/>
                <a:gd name="T5" fmla="*/ 0 60000 65536"/>
                <a:gd name="T6" fmla="*/ 0 w 128"/>
                <a:gd name="T7" fmla="*/ 0 h 80"/>
                <a:gd name="T8" fmla="*/ 128 w 128"/>
                <a:gd name="T9" fmla="*/ 80 h 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8" h="80">
                  <a:moveTo>
                    <a:pt x="0" y="0"/>
                  </a:moveTo>
                  <a:lnTo>
                    <a:pt x="128" y="80"/>
                  </a:lnTo>
                </a:path>
              </a:pathLst>
            </a:cu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" name="组合 77"/>
          <p:cNvGrpSpPr/>
          <p:nvPr/>
        </p:nvGrpSpPr>
        <p:grpSpPr>
          <a:xfrm>
            <a:off x="6129263" y="4324811"/>
            <a:ext cx="3314700" cy="2594415"/>
            <a:chOff x="4029075" y="3429000"/>
            <a:chExt cx="3314700" cy="2594415"/>
          </a:xfrm>
        </p:grpSpPr>
        <p:sp>
          <p:nvSpPr>
            <p:cNvPr id="20538" name="Oval 67"/>
            <p:cNvSpPr>
              <a:spLocks noChangeArrowheads="1"/>
            </p:cNvSpPr>
            <p:nvPr/>
          </p:nvSpPr>
          <p:spPr bwMode="auto">
            <a:xfrm>
              <a:off x="5434013" y="3908425"/>
              <a:ext cx="1223962" cy="1152525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39" name="Oval 68"/>
            <p:cNvSpPr>
              <a:spLocks noChangeArrowheads="1"/>
            </p:cNvSpPr>
            <p:nvPr/>
          </p:nvSpPr>
          <p:spPr bwMode="auto">
            <a:xfrm>
              <a:off x="4876800" y="3429000"/>
              <a:ext cx="2303463" cy="208756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40" name="Freeform 69"/>
            <p:cNvSpPr>
              <a:spLocks/>
            </p:cNvSpPr>
            <p:nvPr/>
          </p:nvSpPr>
          <p:spPr bwMode="auto">
            <a:xfrm>
              <a:off x="6586538" y="4773613"/>
              <a:ext cx="431800" cy="269875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41" name="Freeform 70"/>
            <p:cNvSpPr>
              <a:spLocks/>
            </p:cNvSpPr>
            <p:nvPr/>
          </p:nvSpPr>
          <p:spPr bwMode="auto">
            <a:xfrm>
              <a:off x="6503988" y="3725863"/>
              <a:ext cx="330200" cy="358775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42" name="Freeform 71"/>
            <p:cNvSpPr>
              <a:spLocks/>
            </p:cNvSpPr>
            <p:nvPr/>
          </p:nvSpPr>
          <p:spPr bwMode="auto">
            <a:xfrm>
              <a:off x="5505450" y="3549650"/>
              <a:ext cx="261938" cy="427038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43" name="Line 72"/>
            <p:cNvSpPr>
              <a:spLocks noChangeShapeType="1"/>
            </p:cNvSpPr>
            <p:nvPr/>
          </p:nvSpPr>
          <p:spPr bwMode="auto">
            <a:xfrm flipH="1">
              <a:off x="5865813" y="5060950"/>
              <a:ext cx="73025" cy="431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44" name="Freeform 73"/>
            <p:cNvSpPr>
              <a:spLocks/>
            </p:cNvSpPr>
            <p:nvPr/>
          </p:nvSpPr>
          <p:spPr bwMode="auto">
            <a:xfrm>
              <a:off x="4884738" y="4557713"/>
              <a:ext cx="549275" cy="155575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45" name="Text Box 74"/>
            <p:cNvSpPr txBox="1">
              <a:spLocks noChangeArrowheads="1"/>
            </p:cNvSpPr>
            <p:nvPr/>
          </p:nvSpPr>
          <p:spPr bwMode="auto">
            <a:xfrm>
              <a:off x="6135688" y="4654550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0546" name="Text Box 75"/>
            <p:cNvSpPr txBox="1">
              <a:spLocks noChangeArrowheads="1"/>
            </p:cNvSpPr>
            <p:nvPr/>
          </p:nvSpPr>
          <p:spPr bwMode="auto">
            <a:xfrm>
              <a:off x="6323013" y="4230688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0547" name="Text Box 76"/>
            <p:cNvSpPr txBox="1">
              <a:spLocks noChangeArrowheads="1"/>
            </p:cNvSpPr>
            <p:nvPr/>
          </p:nvSpPr>
          <p:spPr bwMode="auto">
            <a:xfrm>
              <a:off x="5938838" y="3908425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0548" name="Text Box 77"/>
            <p:cNvSpPr txBox="1">
              <a:spLocks noChangeArrowheads="1"/>
            </p:cNvSpPr>
            <p:nvPr/>
          </p:nvSpPr>
          <p:spPr bwMode="auto">
            <a:xfrm>
              <a:off x="5505450" y="4125913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0549" name="Text Box 78"/>
            <p:cNvSpPr txBox="1">
              <a:spLocks noChangeArrowheads="1"/>
            </p:cNvSpPr>
            <p:nvPr/>
          </p:nvSpPr>
          <p:spPr bwMode="auto">
            <a:xfrm>
              <a:off x="5591175" y="4583113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20550" name="Text Box 80"/>
            <p:cNvSpPr txBox="1">
              <a:spLocks noChangeArrowheads="1"/>
            </p:cNvSpPr>
            <p:nvPr/>
          </p:nvSpPr>
          <p:spPr bwMode="auto">
            <a:xfrm>
              <a:off x="4356100" y="3429000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20551" name="Freeform 83"/>
            <p:cNvSpPr>
              <a:spLocks/>
            </p:cNvSpPr>
            <p:nvPr/>
          </p:nvSpPr>
          <p:spPr bwMode="auto">
            <a:xfrm>
              <a:off x="4664075" y="4149725"/>
              <a:ext cx="238125" cy="142875"/>
            </a:xfrm>
            <a:custGeom>
              <a:avLst/>
              <a:gdLst>
                <a:gd name="T0" fmla="*/ 0 w 150"/>
                <a:gd name="T1" fmla="*/ 0 h 90"/>
                <a:gd name="T2" fmla="*/ 150 w 150"/>
                <a:gd name="T3" fmla="*/ 90 h 90"/>
                <a:gd name="T4" fmla="*/ 0 60000 65536"/>
                <a:gd name="T5" fmla="*/ 0 60000 65536"/>
                <a:gd name="T6" fmla="*/ 0 w 150"/>
                <a:gd name="T7" fmla="*/ 0 h 90"/>
                <a:gd name="T8" fmla="*/ 150 w 150"/>
                <a:gd name="T9" fmla="*/ 90 h 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0" h="90">
                  <a:moveTo>
                    <a:pt x="0" y="0"/>
                  </a:moveTo>
                  <a:lnTo>
                    <a:pt x="150" y="90"/>
                  </a:lnTo>
                </a:path>
              </a:pathLst>
            </a:cu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52" name="Freeform 84"/>
            <p:cNvSpPr>
              <a:spLocks/>
            </p:cNvSpPr>
            <p:nvPr/>
          </p:nvSpPr>
          <p:spPr bwMode="auto">
            <a:xfrm>
              <a:off x="4914900" y="3695700"/>
              <a:ext cx="161925" cy="165100"/>
            </a:xfrm>
            <a:custGeom>
              <a:avLst/>
              <a:gdLst>
                <a:gd name="T0" fmla="*/ 0 w 102"/>
                <a:gd name="T1" fmla="*/ 0 h 104"/>
                <a:gd name="T2" fmla="*/ 102 w 102"/>
                <a:gd name="T3" fmla="*/ 104 h 104"/>
                <a:gd name="T4" fmla="*/ 0 60000 65536"/>
                <a:gd name="T5" fmla="*/ 0 60000 65536"/>
                <a:gd name="T6" fmla="*/ 0 w 102"/>
                <a:gd name="T7" fmla="*/ 0 h 104"/>
                <a:gd name="T8" fmla="*/ 102 w 102"/>
                <a:gd name="T9" fmla="*/ 104 h 1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2" h="104">
                  <a:moveTo>
                    <a:pt x="0" y="0"/>
                  </a:moveTo>
                  <a:lnTo>
                    <a:pt x="102" y="104"/>
                  </a:lnTo>
                </a:path>
              </a:pathLst>
            </a:cu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553" name="Text Box 85"/>
            <p:cNvSpPr txBox="1">
              <a:spLocks noChangeArrowheads="1"/>
            </p:cNvSpPr>
            <p:nvPr/>
          </p:nvSpPr>
          <p:spPr bwMode="auto">
            <a:xfrm>
              <a:off x="4029075" y="3992563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20554" name="Text Box 86"/>
            <p:cNvSpPr txBox="1">
              <a:spLocks noChangeArrowheads="1"/>
            </p:cNvSpPr>
            <p:nvPr/>
          </p:nvSpPr>
          <p:spPr bwMode="auto">
            <a:xfrm>
              <a:off x="4175125" y="5684861"/>
              <a:ext cx="3168650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（</a:t>
              </a:r>
              <a:r>
                <a:rPr lang="en-US" altLang="zh-CN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d</a:t>
              </a: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）出队</a:t>
              </a:r>
              <a:r>
                <a:rPr lang="en-US" altLang="zh-CN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</a:t>
              </a:r>
              <a:r>
                <a:rPr lang="zh-CN" altLang="en-US" sz="2000" dirty="0">
                  <a:solidFill>
                    <a:srgbClr val="008000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次</a:t>
              </a:r>
            </a:p>
          </p:txBody>
        </p:sp>
      </p:grpSp>
      <p:sp>
        <p:nvSpPr>
          <p:cNvPr id="8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C9AAEF-BD18-44C6-9836-C7A56F9F3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83" name="TextBox 3">
            <a:extLst>
              <a:ext uri="{FF2B5EF4-FFF2-40B4-BE49-F238E27FC236}">
                <a16:creationId xmlns:a16="http://schemas.microsoft.com/office/drawing/2014/main" id="{06BDC146-EBF8-48C5-A245-358EECFB5F1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84" name="图片 83" descr="乐高玩具&#10;&#10;低可信度描述已自动生成">
            <a:extLst>
              <a:ext uri="{FF2B5EF4-FFF2-40B4-BE49-F238E27FC236}">
                <a16:creationId xmlns:a16="http://schemas.microsoft.com/office/drawing/2014/main" id="{B4C78DAC-589F-4F62-8423-304F04CC08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18766" y="1551739"/>
            <a:ext cx="839446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现在约定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rear=front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为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队空，以下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两种情况都满足该条件：</a:t>
            </a:r>
          </a:p>
        </p:txBody>
      </p:sp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2862626" y="2899644"/>
            <a:ext cx="1223963" cy="1152525"/>
          </a:xfrm>
          <a:prstGeom prst="ellipse">
            <a:avLst/>
          </a:prstGeom>
          <a:solidFill>
            <a:schemeClr val="accent1"/>
          </a:solidFill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2305413" y="2420219"/>
            <a:ext cx="2303462" cy="2087563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4015150" y="3764832"/>
            <a:ext cx="431800" cy="269875"/>
          </a:xfrm>
          <a:custGeom>
            <a:avLst/>
            <a:gdLst>
              <a:gd name="T0" fmla="*/ 0 w 272"/>
              <a:gd name="T1" fmla="*/ 0 h 170"/>
              <a:gd name="T2" fmla="*/ 272 w 272"/>
              <a:gd name="T3" fmla="*/ 170 h 170"/>
              <a:gd name="T4" fmla="*/ 0 60000 65536"/>
              <a:gd name="T5" fmla="*/ 0 60000 65536"/>
              <a:gd name="T6" fmla="*/ 0 w 272"/>
              <a:gd name="T7" fmla="*/ 0 h 170"/>
              <a:gd name="T8" fmla="*/ 272 w 272"/>
              <a:gd name="T9" fmla="*/ 170 h 1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2" h="170">
                <a:moveTo>
                  <a:pt x="0" y="0"/>
                </a:moveTo>
                <a:lnTo>
                  <a:pt x="272" y="17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3932600" y="2717082"/>
            <a:ext cx="330200" cy="358775"/>
          </a:xfrm>
          <a:custGeom>
            <a:avLst/>
            <a:gdLst>
              <a:gd name="T0" fmla="*/ 0 w 208"/>
              <a:gd name="T1" fmla="*/ 226 h 226"/>
              <a:gd name="T2" fmla="*/ 208 w 208"/>
              <a:gd name="T3" fmla="*/ 0 h 226"/>
              <a:gd name="T4" fmla="*/ 0 60000 65536"/>
              <a:gd name="T5" fmla="*/ 0 60000 65536"/>
              <a:gd name="T6" fmla="*/ 0 w 208"/>
              <a:gd name="T7" fmla="*/ 0 h 226"/>
              <a:gd name="T8" fmla="*/ 208 w 208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08" h="226">
                <a:moveTo>
                  <a:pt x="0" y="226"/>
                </a:moveTo>
                <a:lnTo>
                  <a:pt x="208" y="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2934064" y="2540868"/>
            <a:ext cx="261937" cy="427038"/>
          </a:xfrm>
          <a:custGeom>
            <a:avLst/>
            <a:gdLst>
              <a:gd name="T0" fmla="*/ 0 w 165"/>
              <a:gd name="T1" fmla="*/ 0 h 269"/>
              <a:gd name="T2" fmla="*/ 165 w 165"/>
              <a:gd name="T3" fmla="*/ 269 h 269"/>
              <a:gd name="T4" fmla="*/ 0 60000 65536"/>
              <a:gd name="T5" fmla="*/ 0 60000 65536"/>
              <a:gd name="T6" fmla="*/ 0 w 165"/>
              <a:gd name="T7" fmla="*/ 0 h 269"/>
              <a:gd name="T8" fmla="*/ 165 w 165"/>
              <a:gd name="T9" fmla="*/ 269 h 26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5" h="269">
                <a:moveTo>
                  <a:pt x="0" y="0"/>
                </a:moveTo>
                <a:lnTo>
                  <a:pt x="165" y="269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H="1">
            <a:off x="3294426" y="4052168"/>
            <a:ext cx="73025" cy="431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2313351" y="3548932"/>
            <a:ext cx="549275" cy="155575"/>
          </a:xfrm>
          <a:custGeom>
            <a:avLst/>
            <a:gdLst>
              <a:gd name="T0" fmla="*/ 0 w 346"/>
              <a:gd name="T1" fmla="*/ 98 h 98"/>
              <a:gd name="T2" fmla="*/ 346 w 346"/>
              <a:gd name="T3" fmla="*/ 0 h 98"/>
              <a:gd name="T4" fmla="*/ 0 60000 65536"/>
              <a:gd name="T5" fmla="*/ 0 60000 65536"/>
              <a:gd name="T6" fmla="*/ 0 w 346"/>
              <a:gd name="T7" fmla="*/ 0 h 98"/>
              <a:gd name="T8" fmla="*/ 346 w 346"/>
              <a:gd name="T9" fmla="*/ 98 h 9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6" h="98">
                <a:moveTo>
                  <a:pt x="0" y="98"/>
                </a:moveTo>
                <a:lnTo>
                  <a:pt x="346" y="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564300" y="3645768"/>
            <a:ext cx="287338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751625" y="3221906"/>
            <a:ext cx="287338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3367450" y="2899643"/>
            <a:ext cx="287338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934064" y="3117131"/>
            <a:ext cx="287337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3007089" y="3599731"/>
            <a:ext cx="287337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flipH="1" flipV="1">
            <a:off x="4159613" y="4268068"/>
            <a:ext cx="215900" cy="21590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4446951" y="4341094"/>
            <a:ext cx="720725" cy="2255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front</a:t>
            </a:r>
          </a:p>
        </p:txBody>
      </p:sp>
      <p:sp>
        <p:nvSpPr>
          <p:cNvPr id="17" name="Freeform 20"/>
          <p:cNvSpPr>
            <a:spLocks/>
          </p:cNvSpPr>
          <p:nvPr/>
        </p:nvSpPr>
        <p:spPr bwMode="auto">
          <a:xfrm>
            <a:off x="3935775" y="4404593"/>
            <a:ext cx="203200" cy="317500"/>
          </a:xfrm>
          <a:custGeom>
            <a:avLst/>
            <a:gdLst>
              <a:gd name="T0" fmla="*/ 128 w 128"/>
              <a:gd name="T1" fmla="*/ 200 h 200"/>
              <a:gd name="T2" fmla="*/ 0 w 128"/>
              <a:gd name="T3" fmla="*/ 0 h 200"/>
              <a:gd name="T4" fmla="*/ 0 60000 65536"/>
              <a:gd name="T5" fmla="*/ 0 60000 65536"/>
              <a:gd name="T6" fmla="*/ 0 w 128"/>
              <a:gd name="T7" fmla="*/ 0 h 200"/>
              <a:gd name="T8" fmla="*/ 128 w 128"/>
              <a:gd name="T9" fmla="*/ 200 h 2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8" h="200">
                <a:moveTo>
                  <a:pt x="128" y="20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3799251" y="4645894"/>
            <a:ext cx="720725" cy="2255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rear</a:t>
            </a:r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6931388" y="3045694"/>
            <a:ext cx="1223962" cy="1152525"/>
          </a:xfrm>
          <a:prstGeom prst="ellipse">
            <a:avLst/>
          </a:prstGeom>
          <a:solidFill>
            <a:schemeClr val="accent1"/>
          </a:solidFill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6401527" y="2566269"/>
            <a:ext cx="2303463" cy="2087563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Freeform 24"/>
          <p:cNvSpPr>
            <a:spLocks/>
          </p:cNvSpPr>
          <p:nvPr/>
        </p:nvSpPr>
        <p:spPr bwMode="auto">
          <a:xfrm>
            <a:off x="8083913" y="3910882"/>
            <a:ext cx="431800" cy="269875"/>
          </a:xfrm>
          <a:custGeom>
            <a:avLst/>
            <a:gdLst>
              <a:gd name="T0" fmla="*/ 0 w 272"/>
              <a:gd name="T1" fmla="*/ 0 h 170"/>
              <a:gd name="T2" fmla="*/ 272 w 272"/>
              <a:gd name="T3" fmla="*/ 170 h 170"/>
              <a:gd name="T4" fmla="*/ 0 60000 65536"/>
              <a:gd name="T5" fmla="*/ 0 60000 65536"/>
              <a:gd name="T6" fmla="*/ 0 w 272"/>
              <a:gd name="T7" fmla="*/ 0 h 170"/>
              <a:gd name="T8" fmla="*/ 272 w 272"/>
              <a:gd name="T9" fmla="*/ 170 h 1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2" h="170">
                <a:moveTo>
                  <a:pt x="0" y="0"/>
                </a:moveTo>
                <a:lnTo>
                  <a:pt x="272" y="17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Freeform 25"/>
          <p:cNvSpPr>
            <a:spLocks/>
          </p:cNvSpPr>
          <p:nvPr/>
        </p:nvSpPr>
        <p:spPr bwMode="auto">
          <a:xfrm>
            <a:off x="8001363" y="2863132"/>
            <a:ext cx="330200" cy="358775"/>
          </a:xfrm>
          <a:custGeom>
            <a:avLst/>
            <a:gdLst>
              <a:gd name="T0" fmla="*/ 0 w 208"/>
              <a:gd name="T1" fmla="*/ 226 h 226"/>
              <a:gd name="T2" fmla="*/ 208 w 208"/>
              <a:gd name="T3" fmla="*/ 0 h 226"/>
              <a:gd name="T4" fmla="*/ 0 60000 65536"/>
              <a:gd name="T5" fmla="*/ 0 60000 65536"/>
              <a:gd name="T6" fmla="*/ 0 w 208"/>
              <a:gd name="T7" fmla="*/ 0 h 226"/>
              <a:gd name="T8" fmla="*/ 208 w 208"/>
              <a:gd name="T9" fmla="*/ 226 h 2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08" h="226">
                <a:moveTo>
                  <a:pt x="0" y="226"/>
                </a:moveTo>
                <a:lnTo>
                  <a:pt x="208" y="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Freeform 26"/>
          <p:cNvSpPr>
            <a:spLocks/>
          </p:cNvSpPr>
          <p:nvPr/>
        </p:nvSpPr>
        <p:spPr bwMode="auto">
          <a:xfrm>
            <a:off x="7002825" y="2686918"/>
            <a:ext cx="261938" cy="427038"/>
          </a:xfrm>
          <a:custGeom>
            <a:avLst/>
            <a:gdLst>
              <a:gd name="T0" fmla="*/ 0 w 165"/>
              <a:gd name="T1" fmla="*/ 0 h 269"/>
              <a:gd name="T2" fmla="*/ 165 w 165"/>
              <a:gd name="T3" fmla="*/ 269 h 269"/>
              <a:gd name="T4" fmla="*/ 0 60000 65536"/>
              <a:gd name="T5" fmla="*/ 0 60000 65536"/>
              <a:gd name="T6" fmla="*/ 0 w 165"/>
              <a:gd name="T7" fmla="*/ 0 h 269"/>
              <a:gd name="T8" fmla="*/ 165 w 165"/>
              <a:gd name="T9" fmla="*/ 269 h 26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5" h="269">
                <a:moveTo>
                  <a:pt x="0" y="0"/>
                </a:moveTo>
                <a:lnTo>
                  <a:pt x="165" y="269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 flipH="1">
            <a:off x="7363189" y="4198218"/>
            <a:ext cx="73025" cy="431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Freeform 28"/>
          <p:cNvSpPr>
            <a:spLocks/>
          </p:cNvSpPr>
          <p:nvPr/>
        </p:nvSpPr>
        <p:spPr bwMode="auto">
          <a:xfrm>
            <a:off x="6382114" y="3694982"/>
            <a:ext cx="549275" cy="155575"/>
          </a:xfrm>
          <a:custGeom>
            <a:avLst/>
            <a:gdLst>
              <a:gd name="T0" fmla="*/ 0 w 346"/>
              <a:gd name="T1" fmla="*/ 98 h 98"/>
              <a:gd name="T2" fmla="*/ 346 w 346"/>
              <a:gd name="T3" fmla="*/ 0 h 98"/>
              <a:gd name="T4" fmla="*/ 0 60000 65536"/>
              <a:gd name="T5" fmla="*/ 0 60000 65536"/>
              <a:gd name="T6" fmla="*/ 0 w 346"/>
              <a:gd name="T7" fmla="*/ 0 h 98"/>
              <a:gd name="T8" fmla="*/ 346 w 346"/>
              <a:gd name="T9" fmla="*/ 98 h 9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6" h="98">
                <a:moveTo>
                  <a:pt x="0" y="98"/>
                </a:moveTo>
                <a:lnTo>
                  <a:pt x="346" y="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7633064" y="3791818"/>
            <a:ext cx="287337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7820389" y="3367956"/>
            <a:ext cx="287337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7436214" y="3045693"/>
            <a:ext cx="287337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>
            <a:off x="7002825" y="3263181"/>
            <a:ext cx="287338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7063150" y="3733081"/>
            <a:ext cx="287338" cy="20050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5853476" y="2566269"/>
            <a:ext cx="720725" cy="2255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front</a:t>
            </a:r>
          </a:p>
        </p:txBody>
      </p:sp>
      <p:sp>
        <p:nvSpPr>
          <p:cNvPr id="32" name="Freeform 35"/>
          <p:cNvSpPr>
            <a:spLocks/>
          </p:cNvSpPr>
          <p:nvPr/>
        </p:nvSpPr>
        <p:spPr bwMode="auto">
          <a:xfrm>
            <a:off x="6161451" y="3286994"/>
            <a:ext cx="238125" cy="142875"/>
          </a:xfrm>
          <a:custGeom>
            <a:avLst/>
            <a:gdLst>
              <a:gd name="T0" fmla="*/ 0 w 150"/>
              <a:gd name="T1" fmla="*/ 0 h 90"/>
              <a:gd name="T2" fmla="*/ 150 w 150"/>
              <a:gd name="T3" fmla="*/ 90 h 90"/>
              <a:gd name="T4" fmla="*/ 0 60000 65536"/>
              <a:gd name="T5" fmla="*/ 0 60000 65536"/>
              <a:gd name="T6" fmla="*/ 0 w 150"/>
              <a:gd name="T7" fmla="*/ 0 h 90"/>
              <a:gd name="T8" fmla="*/ 150 w 150"/>
              <a:gd name="T9" fmla="*/ 90 h 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" h="90">
                <a:moveTo>
                  <a:pt x="0" y="0"/>
                </a:moveTo>
                <a:lnTo>
                  <a:pt x="150" y="90"/>
                </a:lnTo>
              </a:path>
            </a:pathLst>
          </a:cu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Freeform 36"/>
          <p:cNvSpPr>
            <a:spLocks/>
          </p:cNvSpPr>
          <p:nvPr/>
        </p:nvSpPr>
        <p:spPr bwMode="auto">
          <a:xfrm>
            <a:off x="6412276" y="2832968"/>
            <a:ext cx="161925" cy="165100"/>
          </a:xfrm>
          <a:custGeom>
            <a:avLst/>
            <a:gdLst>
              <a:gd name="T0" fmla="*/ 0 w 102"/>
              <a:gd name="T1" fmla="*/ 0 h 104"/>
              <a:gd name="T2" fmla="*/ 102 w 102"/>
              <a:gd name="T3" fmla="*/ 104 h 104"/>
              <a:gd name="T4" fmla="*/ 0 60000 65536"/>
              <a:gd name="T5" fmla="*/ 0 60000 65536"/>
              <a:gd name="T6" fmla="*/ 0 w 102"/>
              <a:gd name="T7" fmla="*/ 0 h 104"/>
              <a:gd name="T8" fmla="*/ 102 w 102"/>
              <a:gd name="T9" fmla="*/ 104 h 1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2" h="104">
                <a:moveTo>
                  <a:pt x="0" y="0"/>
                </a:moveTo>
                <a:lnTo>
                  <a:pt x="102" y="104"/>
                </a:lnTo>
              </a:path>
            </a:pathLst>
          </a:cu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Text Box 37"/>
          <p:cNvSpPr txBox="1">
            <a:spLocks noChangeArrowheads="1"/>
          </p:cNvSpPr>
          <p:nvPr/>
        </p:nvSpPr>
        <p:spPr bwMode="auto">
          <a:xfrm>
            <a:off x="5526451" y="3129832"/>
            <a:ext cx="720725" cy="2255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rear</a:t>
            </a:r>
          </a:p>
        </p:txBody>
      </p:sp>
      <p:sp>
        <p:nvSpPr>
          <p:cNvPr id="35" name="Text Box 38"/>
          <p:cNvSpPr txBox="1">
            <a:spLocks noChangeArrowheads="1"/>
          </p:cNvSpPr>
          <p:nvPr/>
        </p:nvSpPr>
        <p:spPr bwMode="auto">
          <a:xfrm>
            <a:off x="2429239" y="4941168"/>
            <a:ext cx="2016125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初始状态</a:t>
            </a: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6029689" y="4941168"/>
            <a:ext cx="3673475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8000"/>
                </a:solidFill>
                <a:latin typeface="楷体" pitchFamily="49" charset="-122"/>
                <a:ea typeface="楷体" pitchFamily="49" charset="-122"/>
                <a:cs typeface="Consolas" pitchFamily="49" charset="0"/>
              </a:rPr>
              <a:t>进队的所有元素均出队</a:t>
            </a:r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1621320" y="5713108"/>
            <a:ext cx="4536514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2400" dirty="0"/>
              <a:t>那么如何设置</a:t>
            </a:r>
            <a:r>
              <a:rPr lang="zh-CN" altLang="en-US" sz="2400" dirty="0">
                <a:solidFill>
                  <a:srgbClr val="CE3B37"/>
                </a:solidFill>
              </a:rPr>
              <a:t>队满的条件</a:t>
            </a:r>
            <a:r>
              <a:rPr lang="zh-CN" altLang="en-US" sz="2400" dirty="0"/>
              <a:t>呢？</a:t>
            </a:r>
          </a:p>
        </p:txBody>
      </p:sp>
      <p:sp>
        <p:nvSpPr>
          <p:cNvPr id="4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EEAB67-B2C1-4EB9-96B7-47A4E5ABA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31149846-3566-40E0-B379-45B81CA37CF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44" name="图片 43" descr="乐高玩具&#10;&#10;低可信度描述已自动生成">
            <a:extLst>
              <a:ext uri="{FF2B5EF4-FFF2-40B4-BE49-F238E27FC236}">
                <a16:creationId xmlns:a16="http://schemas.microsoft.com/office/drawing/2014/main" id="{EE50FC22-F2A1-4981-BDEB-4547B648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1634574" y="1627900"/>
            <a:ext cx="5318133" cy="87325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让</a:t>
            </a:r>
            <a:r>
              <a:rPr lang="en-US" altLang="zh-CN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rear=front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为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空条件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，并</a:t>
            </a:r>
            <a:r>
              <a:rPr lang="zh-CN" altLang="en-US" dirty="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约定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latin typeface="Consolas" pitchFamily="49" charset="0"/>
                <a:ea typeface="楷体" pitchFamily="49" charset="-122"/>
                <a:cs typeface="Consolas" pitchFamily="49" charset="0"/>
              </a:rPr>
              <a:t>      </a:t>
            </a:r>
            <a:r>
              <a:rPr lang="en-US" altLang="zh-CN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</a:t>
            </a:r>
            <a:r>
              <a:rPr lang="en-US" altLang="zh-CN" dirty="0" err="1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rear+1</a:t>
            </a:r>
            <a:r>
              <a:rPr lang="en-US" altLang="zh-CN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)%</a:t>
            </a:r>
            <a:r>
              <a:rPr lang="en-US" altLang="zh-CN" dirty="0" err="1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MaxSize</a:t>
            </a:r>
            <a:r>
              <a:rPr lang="en-US" altLang="zh-CN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=front</a:t>
            </a:r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667377" y="2810917"/>
            <a:ext cx="251936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为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队满条件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023385" y="3508480"/>
            <a:ext cx="7686029" cy="3002001"/>
            <a:chOff x="826743" y="2878406"/>
            <a:chExt cx="7686029" cy="3002001"/>
          </a:xfrm>
        </p:grpSpPr>
        <p:sp>
          <p:nvSpPr>
            <p:cNvPr id="7" name="TextBox 6"/>
            <p:cNvSpPr txBox="1"/>
            <p:nvPr/>
          </p:nvSpPr>
          <p:spPr>
            <a:xfrm>
              <a:off x="826743" y="3636102"/>
              <a:ext cx="7686029" cy="2244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80000" tIns="108000" bIns="108000" rtlCol="0">
              <a:spAutoFit/>
            </a:bodyPr>
            <a:lstStyle/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Clr>
                  <a:srgbClr val="F39801"/>
                </a:buClr>
                <a:buFont typeface="Wingdings" panose="05000000000000000000" pitchFamily="2" charset="2"/>
                <a:buChar char="n"/>
              </a:pP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通过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相对值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|front-rear|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标识不同的队列状态。</a:t>
              </a:r>
              <a:endPara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Clr>
                  <a:srgbClr val="F39801"/>
                </a:buClr>
                <a:buFont typeface="Wingdings" panose="05000000000000000000" pitchFamily="2" charset="2"/>
                <a:buChar char="n"/>
              </a:pP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若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data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数组的容量为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，则队列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有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+1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种状态，分别是队空、队中有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个元素、队中有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个元素、…、队中有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个元素（队满）。</a:t>
              </a:r>
              <a:endPara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Clr>
                  <a:srgbClr val="F39801"/>
                </a:buClr>
                <a:buFont typeface="Wingdings" panose="05000000000000000000" pitchFamily="2" charset="2"/>
                <a:buChar char="n"/>
              </a:pP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front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和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rear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的取值为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～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，这样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|front-rear|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只有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个值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。</a:t>
              </a:r>
              <a:endPara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600"/>
                </a:spcBef>
                <a:buClr>
                  <a:srgbClr val="F39801"/>
                </a:buClr>
                <a:buFont typeface="Wingdings" panose="05000000000000000000" pitchFamily="2" charset="2"/>
                <a:buChar char="n"/>
              </a:pP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队列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+1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种状态不能用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|front-rear|</a:t>
              </a:r>
              <a:r>
                <a:rPr lang="zh-CN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区分，有两种状态不能区分。</a:t>
              </a:r>
              <a:endPara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" name="下箭头 8"/>
            <p:cNvSpPr/>
            <p:nvPr/>
          </p:nvSpPr>
          <p:spPr>
            <a:xfrm>
              <a:off x="1180953" y="2878406"/>
              <a:ext cx="477836" cy="757696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3042" y="3054140"/>
              <a:ext cx="1679022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原因说明</a:t>
              </a:r>
            </a:p>
          </p:txBody>
        </p:sp>
      </p:grpSp>
      <p:sp>
        <p:nvSpPr>
          <p:cNvPr id="1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8C159C-4AD0-41DC-8C3B-BCFF9EC9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ED0D0C1-1201-4624-A3BC-902BEE8EDAC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F04EBE6-7035-4229-A606-28BC676D7D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3634" y="1096417"/>
            <a:ext cx="3429000" cy="3429000"/>
          </a:xfrm>
          <a:custGeom>
            <a:avLst/>
            <a:gdLst>
              <a:gd name="connsiteX0" fmla="*/ 3309354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3309354 w 3429000"/>
              <a:gd name="connsiteY3" fmla="*/ 3429000 h 3429000"/>
              <a:gd name="connsiteX4" fmla="*/ 0 w 3429000"/>
              <a:gd name="connsiteY4" fmla="*/ 0 h 3429000"/>
              <a:gd name="connsiteX5" fmla="*/ 77583 w 3429000"/>
              <a:gd name="connsiteY5" fmla="*/ 0 h 3429000"/>
              <a:gd name="connsiteX6" fmla="*/ 2724480 w 3429000"/>
              <a:gd name="connsiteY6" fmla="*/ 3429000 h 3429000"/>
              <a:gd name="connsiteX7" fmla="*/ 0 w 3429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429000">
                <a:moveTo>
                  <a:pt x="3309354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3309354" y="3429000"/>
                </a:lnTo>
                <a:close/>
                <a:moveTo>
                  <a:pt x="0" y="0"/>
                </a:moveTo>
                <a:lnTo>
                  <a:pt x="77583" y="0"/>
                </a:lnTo>
                <a:lnTo>
                  <a:pt x="272448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52EC5DDA-A275-4474-8B72-E769BA7E2FFD}"/>
              </a:ext>
            </a:extLst>
          </p:cNvPr>
          <p:cNvSpPr/>
          <p:nvPr/>
        </p:nvSpPr>
        <p:spPr>
          <a:xfrm>
            <a:off x="7968208" y="1128719"/>
            <a:ext cx="3452513" cy="1875661"/>
          </a:xfrm>
          <a:prstGeom prst="wedgeEllipseCallout">
            <a:avLst>
              <a:gd name="adj1" fmla="val -68947"/>
              <a:gd name="adj2" fmla="val 19605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F93CF8-61AD-44BC-901A-D61C44C4770C}"/>
              </a:ext>
            </a:extLst>
          </p:cNvPr>
          <p:cNvSpPr txBox="1"/>
          <p:nvPr/>
        </p:nvSpPr>
        <p:spPr>
          <a:xfrm>
            <a:off x="8253604" y="1542036"/>
            <a:ext cx="2881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进队一个元素时到达队头，就认为队满了。这样做会少放一个元素，牺牲一个元素没关系的</a:t>
            </a:r>
          </a:p>
        </p:txBody>
      </p:sp>
      <p:pic>
        <p:nvPicPr>
          <p:cNvPr id="20" name="图片 19" descr="乐高玩具&#10;&#10;低可信度描述已自动生成">
            <a:extLst>
              <a:ext uri="{FF2B5EF4-FFF2-40B4-BE49-F238E27FC236}">
                <a16:creationId xmlns:a16="http://schemas.microsoft.com/office/drawing/2014/main" id="{A04E5E35-9D48-45C3-9A2D-C8EE040664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027"/>
          <p:cNvSpPr txBox="1">
            <a:spLocks noChangeArrowheads="1"/>
          </p:cNvSpPr>
          <p:nvPr/>
        </p:nvSpPr>
        <p:spPr bwMode="auto">
          <a:xfrm>
            <a:off x="1847528" y="2413558"/>
            <a:ext cx="8928992" cy="18852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ts val="28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CE3B37"/>
                </a:solidFill>
              </a:rPr>
              <a:t>队空</a:t>
            </a:r>
            <a:r>
              <a:rPr lang="zh-CN" altLang="en-US" sz="2400">
                <a:solidFill>
                  <a:srgbClr val="CE3B37"/>
                </a:solidFill>
              </a:rPr>
              <a:t>条件：</a:t>
            </a:r>
            <a:r>
              <a:rPr lang="en-US" altLang="zh-CN" sz="2400"/>
              <a:t>front = rear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CE3B37"/>
                </a:solidFill>
              </a:rPr>
              <a:t>队满</a:t>
            </a:r>
            <a:r>
              <a:rPr lang="zh-CN" altLang="en-US" sz="2400">
                <a:solidFill>
                  <a:srgbClr val="CE3B37"/>
                </a:solidFill>
              </a:rPr>
              <a:t>条件：</a:t>
            </a:r>
            <a:r>
              <a:rPr lang="en-US" altLang="zh-CN" sz="2400"/>
              <a:t>(</a:t>
            </a:r>
            <a:r>
              <a:rPr lang="en-US" altLang="zh-CN" sz="2400" dirty="0" err="1">
                <a:sym typeface="Wingdings" pitchFamily="2" charset="2"/>
              </a:rPr>
              <a:t>rear</a:t>
            </a:r>
            <a:r>
              <a:rPr lang="en-US" altLang="zh-CN" sz="2400" err="1">
                <a:sym typeface="Wingdings" pitchFamily="2" charset="2"/>
              </a:rPr>
              <a:t>+</a:t>
            </a:r>
            <a:r>
              <a:rPr lang="en-US" altLang="zh-CN" sz="2400">
                <a:sym typeface="Wingdings" pitchFamily="2" charset="2"/>
              </a:rPr>
              <a:t>1)%MaxSize = front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</a:t>
            </a:r>
            <a:r>
              <a:rPr lang="zh-CN" altLang="en-US" sz="2400">
                <a:solidFill>
                  <a:srgbClr val="CE3B37"/>
                </a:solidFill>
              </a:rPr>
              <a:t>进队</a:t>
            </a:r>
            <a:r>
              <a:rPr lang="en-US" altLang="zh-CN" sz="2400" dirty="0">
                <a:solidFill>
                  <a:srgbClr val="CE3B37"/>
                </a:solidFill>
              </a:rPr>
              <a:t>e</a:t>
            </a:r>
            <a:r>
              <a:rPr lang="zh-CN" altLang="en-US" sz="2400">
                <a:solidFill>
                  <a:srgbClr val="CE3B37"/>
                </a:solidFill>
              </a:rPr>
              <a:t>操作：</a:t>
            </a:r>
            <a:r>
              <a:rPr lang="en-US" altLang="zh-CN" sz="2400"/>
              <a:t>rear=(</a:t>
            </a:r>
            <a:r>
              <a:rPr lang="en-US" altLang="zh-CN" sz="2400" dirty="0" err="1"/>
              <a:t>rear</a:t>
            </a:r>
            <a:r>
              <a:rPr lang="en-US" altLang="zh-CN" sz="2400" err="1"/>
              <a:t>+</a:t>
            </a:r>
            <a:r>
              <a:rPr lang="en-US" altLang="zh-CN" sz="2400"/>
              <a:t>1)%MaxSize;  </a:t>
            </a:r>
            <a:r>
              <a:rPr lang="zh-CN" altLang="en-US" sz="2400"/>
              <a:t>将</a:t>
            </a:r>
            <a:r>
              <a:rPr lang="en-US" altLang="zh-CN" sz="2400" dirty="0"/>
              <a:t>e</a:t>
            </a:r>
            <a:r>
              <a:rPr lang="zh-CN" altLang="en-US" sz="2400"/>
              <a:t>放在</a:t>
            </a:r>
            <a:r>
              <a:rPr lang="en-US" altLang="zh-CN" sz="2400" dirty="0"/>
              <a:t>rear</a:t>
            </a:r>
            <a:r>
              <a:rPr lang="zh-CN" altLang="en-US" sz="2400" dirty="0"/>
              <a:t>处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CE3B37"/>
                </a:solidFill>
              </a:rPr>
              <a:t>出队</a:t>
            </a:r>
            <a:r>
              <a:rPr lang="zh-CN" altLang="en-US" sz="2400">
                <a:solidFill>
                  <a:srgbClr val="CE3B37"/>
                </a:solidFill>
              </a:rPr>
              <a:t>操作：</a:t>
            </a:r>
            <a:r>
              <a:rPr lang="en-US" altLang="zh-CN" sz="2400"/>
              <a:t>front=(</a:t>
            </a:r>
            <a:r>
              <a:rPr lang="en-US" altLang="zh-CN" sz="2400" dirty="0" err="1"/>
              <a:t>front</a:t>
            </a:r>
            <a:r>
              <a:rPr lang="en-US" altLang="zh-CN" sz="2400" err="1"/>
              <a:t>+</a:t>
            </a:r>
            <a:r>
              <a:rPr lang="en-US" altLang="zh-CN" sz="2400"/>
              <a:t>1)%MaxSize; </a:t>
            </a:r>
            <a:r>
              <a:rPr lang="zh-CN" altLang="en-US" sz="2400"/>
              <a:t>取出</a:t>
            </a:r>
            <a:r>
              <a:rPr lang="en-US" altLang="zh-CN" sz="2400" dirty="0"/>
              <a:t>front</a:t>
            </a:r>
            <a:r>
              <a:rPr lang="zh-CN" altLang="en-US" sz="2400"/>
              <a:t>处元素</a:t>
            </a:r>
            <a:r>
              <a:rPr lang="en-US" altLang="zh-CN" sz="2400"/>
              <a:t>e</a:t>
            </a:r>
            <a:r>
              <a:rPr lang="en-US" altLang="zh-CN" sz="2400" dirty="0"/>
              <a:t>; </a:t>
            </a:r>
          </a:p>
        </p:txBody>
      </p:sp>
      <p:sp>
        <p:nvSpPr>
          <p:cNvPr id="23555" name="Text Box 1028"/>
          <p:cNvSpPr txBox="1">
            <a:spLocks noChangeArrowheads="1"/>
          </p:cNvSpPr>
          <p:nvPr/>
        </p:nvSpPr>
        <p:spPr bwMode="auto">
          <a:xfrm>
            <a:off x="1847528" y="1700610"/>
            <a:ext cx="540067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环形队列的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要素：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71464" y="4647838"/>
            <a:ext cx="9721080" cy="11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环形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队列中，实现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队列的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基本运算算法与非环形队列类似，只是改为上述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要素即可。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7CB3F80-9100-496C-926E-A02135BA4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11E6A6C-12FE-4363-9B23-89E90D12DB1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0" name="图片 9" descr="乐高玩具&#10;&#10;低可信度描述已自动生成">
            <a:extLst>
              <a:ext uri="{FF2B5EF4-FFF2-40B4-BE49-F238E27FC236}">
                <a16:creationId xmlns:a16="http://schemas.microsoft.com/office/drawing/2014/main" id="{04975166-63F3-495F-B9BC-3781DA2816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118696" y="250268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1070968" y="1937886"/>
            <a:ext cx="7977360" cy="385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en-US" altLang="zh-CN">
                <a:solidFill>
                  <a:srgbClr val="C00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00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00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3.7】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对于环形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队列来说，如果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知道队头指针和队列中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元素个数，则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可以计算出队尾指针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。也就是说，可以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用队列中元素个数代替队尾指针。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设计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出这种环形队列的初始化、入队、出队和判空算法。</a:t>
            </a:r>
          </a:p>
        </p:txBody>
      </p:sp>
      <p:sp>
        <p:nvSpPr>
          <p:cNvPr id="19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792E423-C959-4651-B1FC-6C136906E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200" name="TextBox 3">
            <a:extLst>
              <a:ext uri="{FF2B5EF4-FFF2-40B4-BE49-F238E27FC236}">
                <a16:creationId xmlns:a16="http://schemas.microsoft.com/office/drawing/2014/main" id="{94A84026-4D45-46B8-BE24-9F74D93A8E41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B8F6DE-0AEA-46CA-B1EB-8BD801E0C7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446693"/>
            <a:ext cx="4841776" cy="4841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7"/>
          <p:cNvSpPr txBox="1">
            <a:spLocks noChangeArrowheads="1"/>
          </p:cNvSpPr>
          <p:nvPr/>
        </p:nvSpPr>
        <p:spPr bwMode="auto">
          <a:xfrm>
            <a:off x="2422810" y="4482482"/>
            <a:ext cx="2390762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count=(3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+mj-ea"/>
                <a:cs typeface="Consolas" pitchFamily="49" charset="0"/>
              </a:rPr>
              <a:t>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0)=3</a:t>
            </a:r>
          </a:p>
        </p:txBody>
      </p:sp>
      <p:grpSp>
        <p:nvGrpSpPr>
          <p:cNvPr id="2" name="组合 46"/>
          <p:cNvGrpSpPr/>
          <p:nvPr/>
        </p:nvGrpSpPr>
        <p:grpSpPr>
          <a:xfrm>
            <a:off x="2101466" y="1864929"/>
            <a:ext cx="3384550" cy="2567138"/>
            <a:chOff x="539750" y="203215"/>
            <a:chExt cx="3384550" cy="2567138"/>
          </a:xfrm>
        </p:grpSpPr>
        <p:sp>
          <p:nvSpPr>
            <p:cNvPr id="30724" name="Text Box 10"/>
            <p:cNvSpPr txBox="1">
              <a:spLocks noChangeArrowheads="1"/>
            </p:cNvSpPr>
            <p:nvPr/>
          </p:nvSpPr>
          <p:spPr bwMode="auto">
            <a:xfrm>
              <a:off x="876319" y="203215"/>
              <a:ext cx="1677969" cy="31694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MaxSize</a:t>
              </a:r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＝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0725" name="Oval 12"/>
            <p:cNvSpPr>
              <a:spLocks noChangeArrowheads="1"/>
            </p:cNvSpPr>
            <p:nvPr/>
          </p:nvSpPr>
          <p:spPr bwMode="auto">
            <a:xfrm>
              <a:off x="1619250" y="1103328"/>
              <a:ext cx="1223963" cy="1152525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26" name="Oval 13"/>
            <p:cNvSpPr>
              <a:spLocks noChangeArrowheads="1"/>
            </p:cNvSpPr>
            <p:nvPr/>
          </p:nvSpPr>
          <p:spPr bwMode="auto">
            <a:xfrm>
              <a:off x="1062038" y="623903"/>
              <a:ext cx="2303462" cy="208756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27" name="Freeform 14"/>
            <p:cNvSpPr>
              <a:spLocks/>
            </p:cNvSpPr>
            <p:nvPr/>
          </p:nvSpPr>
          <p:spPr bwMode="auto">
            <a:xfrm>
              <a:off x="2771775" y="1968516"/>
              <a:ext cx="431800" cy="269875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28" name="Freeform 15"/>
            <p:cNvSpPr>
              <a:spLocks/>
            </p:cNvSpPr>
            <p:nvPr/>
          </p:nvSpPr>
          <p:spPr bwMode="auto">
            <a:xfrm>
              <a:off x="2689225" y="920766"/>
              <a:ext cx="330200" cy="358775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29" name="Freeform 16"/>
            <p:cNvSpPr>
              <a:spLocks/>
            </p:cNvSpPr>
            <p:nvPr/>
          </p:nvSpPr>
          <p:spPr bwMode="auto">
            <a:xfrm>
              <a:off x="1690688" y="744553"/>
              <a:ext cx="261937" cy="427038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30" name="Line 17"/>
            <p:cNvSpPr>
              <a:spLocks noChangeShapeType="1"/>
            </p:cNvSpPr>
            <p:nvPr/>
          </p:nvSpPr>
          <p:spPr bwMode="auto">
            <a:xfrm flipH="1">
              <a:off x="2051050" y="2255853"/>
              <a:ext cx="73025" cy="431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31" name="Freeform 18"/>
            <p:cNvSpPr>
              <a:spLocks/>
            </p:cNvSpPr>
            <p:nvPr/>
          </p:nvSpPr>
          <p:spPr bwMode="auto">
            <a:xfrm>
              <a:off x="1069975" y="1752616"/>
              <a:ext cx="549275" cy="155575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32" name="Text Box 19"/>
            <p:cNvSpPr txBox="1">
              <a:spLocks noChangeArrowheads="1"/>
            </p:cNvSpPr>
            <p:nvPr/>
          </p:nvSpPr>
          <p:spPr bwMode="auto">
            <a:xfrm>
              <a:off x="2320925" y="1849453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30733" name="Text Box 20"/>
            <p:cNvSpPr txBox="1">
              <a:spLocks noChangeArrowheads="1"/>
            </p:cNvSpPr>
            <p:nvPr/>
          </p:nvSpPr>
          <p:spPr bwMode="auto">
            <a:xfrm>
              <a:off x="2508250" y="1425591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30734" name="Text Box 21"/>
            <p:cNvSpPr txBox="1">
              <a:spLocks noChangeArrowheads="1"/>
            </p:cNvSpPr>
            <p:nvPr/>
          </p:nvSpPr>
          <p:spPr bwMode="auto">
            <a:xfrm>
              <a:off x="2124075" y="1103328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30735" name="Text Box 22"/>
            <p:cNvSpPr txBox="1">
              <a:spLocks noChangeArrowheads="1"/>
            </p:cNvSpPr>
            <p:nvPr/>
          </p:nvSpPr>
          <p:spPr bwMode="auto">
            <a:xfrm>
              <a:off x="1690688" y="1320816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0736" name="Text Box 23"/>
            <p:cNvSpPr txBox="1">
              <a:spLocks noChangeArrowheads="1"/>
            </p:cNvSpPr>
            <p:nvPr/>
          </p:nvSpPr>
          <p:spPr bwMode="auto">
            <a:xfrm>
              <a:off x="1763713" y="1790716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0737" name="Line 24"/>
            <p:cNvSpPr>
              <a:spLocks noChangeShapeType="1"/>
            </p:cNvSpPr>
            <p:nvPr/>
          </p:nvSpPr>
          <p:spPr bwMode="auto">
            <a:xfrm flipH="1" flipV="1">
              <a:off x="2916238" y="2471753"/>
              <a:ext cx="215900" cy="215900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38" name="Text Box 25"/>
            <p:cNvSpPr txBox="1">
              <a:spLocks noChangeArrowheads="1"/>
            </p:cNvSpPr>
            <p:nvPr/>
          </p:nvSpPr>
          <p:spPr bwMode="auto">
            <a:xfrm>
              <a:off x="3203575" y="2544778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30739" name="Text Box 27"/>
            <p:cNvSpPr txBox="1">
              <a:spLocks noChangeArrowheads="1"/>
            </p:cNvSpPr>
            <p:nvPr/>
          </p:nvSpPr>
          <p:spPr bwMode="auto">
            <a:xfrm>
              <a:off x="539750" y="839803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30755" name="Text Box 44"/>
            <p:cNvSpPr txBox="1">
              <a:spLocks noChangeArrowheads="1"/>
            </p:cNvSpPr>
            <p:nvPr/>
          </p:nvSpPr>
          <p:spPr bwMode="auto">
            <a:xfrm>
              <a:off x="2987675" y="1400191"/>
              <a:ext cx="287338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30756" name="Text Box 45"/>
            <p:cNvSpPr txBox="1">
              <a:spLocks noChangeArrowheads="1"/>
            </p:cNvSpPr>
            <p:nvPr/>
          </p:nvSpPr>
          <p:spPr bwMode="auto">
            <a:xfrm>
              <a:off x="2266950" y="696928"/>
              <a:ext cx="287338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30757" name="Text Box 46"/>
            <p:cNvSpPr txBox="1">
              <a:spLocks noChangeArrowheads="1"/>
            </p:cNvSpPr>
            <p:nvPr/>
          </p:nvSpPr>
          <p:spPr bwMode="auto">
            <a:xfrm>
              <a:off x="1330325" y="1184291"/>
              <a:ext cx="287338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30761" name="Line 50"/>
            <p:cNvSpPr>
              <a:spLocks noChangeShapeType="1"/>
            </p:cNvSpPr>
            <p:nvPr/>
          </p:nvSpPr>
          <p:spPr bwMode="auto">
            <a:xfrm>
              <a:off x="900113" y="1200166"/>
              <a:ext cx="215900" cy="142875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rgbClr val="0000FF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组合 47"/>
          <p:cNvGrpSpPr/>
          <p:nvPr/>
        </p:nvGrpSpPr>
        <p:grpSpPr>
          <a:xfrm>
            <a:off x="6342827" y="2348880"/>
            <a:ext cx="3687762" cy="2087563"/>
            <a:chOff x="4268788" y="623903"/>
            <a:chExt cx="3687762" cy="2087563"/>
          </a:xfrm>
        </p:grpSpPr>
        <p:sp>
          <p:nvSpPr>
            <p:cNvPr id="30740" name="Oval 28"/>
            <p:cNvSpPr>
              <a:spLocks noChangeArrowheads="1"/>
            </p:cNvSpPr>
            <p:nvPr/>
          </p:nvSpPr>
          <p:spPr bwMode="auto">
            <a:xfrm>
              <a:off x="5346700" y="1103328"/>
              <a:ext cx="1223963" cy="1152525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41" name="Oval 29"/>
            <p:cNvSpPr>
              <a:spLocks noChangeArrowheads="1"/>
            </p:cNvSpPr>
            <p:nvPr/>
          </p:nvSpPr>
          <p:spPr bwMode="auto">
            <a:xfrm>
              <a:off x="4789488" y="623903"/>
              <a:ext cx="2303462" cy="208756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algn="ctr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42" name="Freeform 30"/>
            <p:cNvSpPr>
              <a:spLocks/>
            </p:cNvSpPr>
            <p:nvPr/>
          </p:nvSpPr>
          <p:spPr bwMode="auto">
            <a:xfrm>
              <a:off x="6499225" y="1968516"/>
              <a:ext cx="431800" cy="269875"/>
            </a:xfrm>
            <a:custGeom>
              <a:avLst/>
              <a:gdLst>
                <a:gd name="T0" fmla="*/ 0 w 272"/>
                <a:gd name="T1" fmla="*/ 0 h 170"/>
                <a:gd name="T2" fmla="*/ 272 w 272"/>
                <a:gd name="T3" fmla="*/ 170 h 170"/>
                <a:gd name="T4" fmla="*/ 0 60000 65536"/>
                <a:gd name="T5" fmla="*/ 0 60000 65536"/>
                <a:gd name="T6" fmla="*/ 0 w 272"/>
                <a:gd name="T7" fmla="*/ 0 h 170"/>
                <a:gd name="T8" fmla="*/ 272 w 272"/>
                <a:gd name="T9" fmla="*/ 170 h 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170">
                  <a:moveTo>
                    <a:pt x="0" y="0"/>
                  </a:moveTo>
                  <a:lnTo>
                    <a:pt x="272" y="17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43" name="Freeform 31"/>
            <p:cNvSpPr>
              <a:spLocks/>
            </p:cNvSpPr>
            <p:nvPr/>
          </p:nvSpPr>
          <p:spPr bwMode="auto">
            <a:xfrm>
              <a:off x="6416675" y="920766"/>
              <a:ext cx="330200" cy="358775"/>
            </a:xfrm>
            <a:custGeom>
              <a:avLst/>
              <a:gdLst>
                <a:gd name="T0" fmla="*/ 0 w 208"/>
                <a:gd name="T1" fmla="*/ 226 h 226"/>
                <a:gd name="T2" fmla="*/ 208 w 208"/>
                <a:gd name="T3" fmla="*/ 0 h 226"/>
                <a:gd name="T4" fmla="*/ 0 60000 65536"/>
                <a:gd name="T5" fmla="*/ 0 60000 65536"/>
                <a:gd name="T6" fmla="*/ 0 w 208"/>
                <a:gd name="T7" fmla="*/ 0 h 226"/>
                <a:gd name="T8" fmla="*/ 208 w 208"/>
                <a:gd name="T9" fmla="*/ 226 h 2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8" h="226">
                  <a:moveTo>
                    <a:pt x="0" y="226"/>
                  </a:moveTo>
                  <a:lnTo>
                    <a:pt x="208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44" name="Freeform 32"/>
            <p:cNvSpPr>
              <a:spLocks/>
            </p:cNvSpPr>
            <p:nvPr/>
          </p:nvSpPr>
          <p:spPr bwMode="auto">
            <a:xfrm>
              <a:off x="5418138" y="744553"/>
              <a:ext cx="261937" cy="427038"/>
            </a:xfrm>
            <a:custGeom>
              <a:avLst/>
              <a:gdLst>
                <a:gd name="T0" fmla="*/ 0 w 165"/>
                <a:gd name="T1" fmla="*/ 0 h 269"/>
                <a:gd name="T2" fmla="*/ 165 w 165"/>
                <a:gd name="T3" fmla="*/ 269 h 269"/>
                <a:gd name="T4" fmla="*/ 0 60000 65536"/>
                <a:gd name="T5" fmla="*/ 0 60000 65536"/>
                <a:gd name="T6" fmla="*/ 0 w 165"/>
                <a:gd name="T7" fmla="*/ 0 h 269"/>
                <a:gd name="T8" fmla="*/ 165 w 165"/>
                <a:gd name="T9" fmla="*/ 269 h 2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" h="269">
                  <a:moveTo>
                    <a:pt x="0" y="0"/>
                  </a:moveTo>
                  <a:lnTo>
                    <a:pt x="165" y="269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45" name="Line 33"/>
            <p:cNvSpPr>
              <a:spLocks noChangeShapeType="1"/>
            </p:cNvSpPr>
            <p:nvPr/>
          </p:nvSpPr>
          <p:spPr bwMode="auto">
            <a:xfrm flipH="1">
              <a:off x="5778500" y="2255853"/>
              <a:ext cx="73025" cy="431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46" name="Freeform 34"/>
            <p:cNvSpPr>
              <a:spLocks/>
            </p:cNvSpPr>
            <p:nvPr/>
          </p:nvSpPr>
          <p:spPr bwMode="auto">
            <a:xfrm>
              <a:off x="4797425" y="1752616"/>
              <a:ext cx="549275" cy="155575"/>
            </a:xfrm>
            <a:custGeom>
              <a:avLst/>
              <a:gdLst>
                <a:gd name="T0" fmla="*/ 0 w 346"/>
                <a:gd name="T1" fmla="*/ 98 h 98"/>
                <a:gd name="T2" fmla="*/ 346 w 346"/>
                <a:gd name="T3" fmla="*/ 0 h 98"/>
                <a:gd name="T4" fmla="*/ 0 60000 65536"/>
                <a:gd name="T5" fmla="*/ 0 60000 65536"/>
                <a:gd name="T6" fmla="*/ 0 w 346"/>
                <a:gd name="T7" fmla="*/ 0 h 98"/>
                <a:gd name="T8" fmla="*/ 346 w 346"/>
                <a:gd name="T9" fmla="*/ 98 h 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98">
                  <a:moveTo>
                    <a:pt x="0" y="98"/>
                  </a:moveTo>
                  <a:lnTo>
                    <a:pt x="346" y="0"/>
                  </a:ln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47" name="Text Box 35"/>
            <p:cNvSpPr txBox="1">
              <a:spLocks noChangeArrowheads="1"/>
            </p:cNvSpPr>
            <p:nvPr/>
          </p:nvSpPr>
          <p:spPr bwMode="auto">
            <a:xfrm>
              <a:off x="6048375" y="1849453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30748" name="Text Box 36"/>
            <p:cNvSpPr txBox="1">
              <a:spLocks noChangeArrowheads="1"/>
            </p:cNvSpPr>
            <p:nvPr/>
          </p:nvSpPr>
          <p:spPr bwMode="auto">
            <a:xfrm>
              <a:off x="6235700" y="1425591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30749" name="Text Box 37"/>
            <p:cNvSpPr txBox="1">
              <a:spLocks noChangeArrowheads="1"/>
            </p:cNvSpPr>
            <p:nvPr/>
          </p:nvSpPr>
          <p:spPr bwMode="auto">
            <a:xfrm>
              <a:off x="5851525" y="1103328"/>
              <a:ext cx="287338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30750" name="Text Box 38"/>
            <p:cNvSpPr txBox="1">
              <a:spLocks noChangeArrowheads="1"/>
            </p:cNvSpPr>
            <p:nvPr/>
          </p:nvSpPr>
          <p:spPr bwMode="auto">
            <a:xfrm>
              <a:off x="5418138" y="1320816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0751" name="Text Box 39"/>
            <p:cNvSpPr txBox="1">
              <a:spLocks noChangeArrowheads="1"/>
            </p:cNvSpPr>
            <p:nvPr/>
          </p:nvSpPr>
          <p:spPr bwMode="auto">
            <a:xfrm>
              <a:off x="5491163" y="1790716"/>
              <a:ext cx="287337" cy="20050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0752" name="Text Box 40"/>
            <p:cNvSpPr txBox="1">
              <a:spLocks noChangeArrowheads="1"/>
            </p:cNvSpPr>
            <p:nvPr/>
          </p:nvSpPr>
          <p:spPr bwMode="auto">
            <a:xfrm>
              <a:off x="4268788" y="623903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30753" name="Freeform 42"/>
            <p:cNvSpPr>
              <a:spLocks/>
            </p:cNvSpPr>
            <p:nvPr/>
          </p:nvSpPr>
          <p:spPr bwMode="auto">
            <a:xfrm>
              <a:off x="4827588" y="890603"/>
              <a:ext cx="161925" cy="165100"/>
            </a:xfrm>
            <a:custGeom>
              <a:avLst/>
              <a:gdLst>
                <a:gd name="T0" fmla="*/ 0 w 102"/>
                <a:gd name="T1" fmla="*/ 0 h 104"/>
                <a:gd name="T2" fmla="*/ 102 w 102"/>
                <a:gd name="T3" fmla="*/ 104 h 104"/>
                <a:gd name="T4" fmla="*/ 0 60000 65536"/>
                <a:gd name="T5" fmla="*/ 0 60000 65536"/>
                <a:gd name="T6" fmla="*/ 0 w 102"/>
                <a:gd name="T7" fmla="*/ 0 h 104"/>
                <a:gd name="T8" fmla="*/ 102 w 102"/>
                <a:gd name="T9" fmla="*/ 104 h 1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2" h="104">
                  <a:moveTo>
                    <a:pt x="0" y="0"/>
                  </a:moveTo>
                  <a:lnTo>
                    <a:pt x="102" y="104"/>
                  </a:lnTo>
                </a:path>
              </a:pathLst>
            </a:cu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754" name="Text Box 43"/>
            <p:cNvSpPr txBox="1">
              <a:spLocks noChangeArrowheads="1"/>
            </p:cNvSpPr>
            <p:nvPr/>
          </p:nvSpPr>
          <p:spPr bwMode="auto">
            <a:xfrm>
              <a:off x="7235825" y="1127141"/>
              <a:ext cx="720725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30758" name="Text Box 47"/>
            <p:cNvSpPr txBox="1">
              <a:spLocks noChangeArrowheads="1"/>
            </p:cNvSpPr>
            <p:nvPr/>
          </p:nvSpPr>
          <p:spPr bwMode="auto">
            <a:xfrm>
              <a:off x="5221288" y="2063766"/>
              <a:ext cx="287337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30759" name="Text Box 48"/>
            <p:cNvSpPr txBox="1">
              <a:spLocks noChangeArrowheads="1"/>
            </p:cNvSpPr>
            <p:nvPr/>
          </p:nvSpPr>
          <p:spPr bwMode="auto">
            <a:xfrm>
              <a:off x="6156325" y="2208228"/>
              <a:ext cx="287338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30760" name="Text Box 49"/>
            <p:cNvSpPr txBox="1">
              <a:spLocks noChangeArrowheads="1"/>
            </p:cNvSpPr>
            <p:nvPr/>
          </p:nvSpPr>
          <p:spPr bwMode="auto">
            <a:xfrm>
              <a:off x="6661150" y="1471628"/>
              <a:ext cx="287338" cy="22557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30762" name="Line 51"/>
            <p:cNvSpPr>
              <a:spLocks noChangeShapeType="1"/>
            </p:cNvSpPr>
            <p:nvPr/>
          </p:nvSpPr>
          <p:spPr bwMode="auto">
            <a:xfrm flipH="1">
              <a:off x="7092950" y="1343041"/>
              <a:ext cx="215900" cy="73025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0763" name="Text Box 52"/>
          <p:cNvSpPr txBox="1">
            <a:spLocks noChangeArrowheads="1"/>
          </p:cNvSpPr>
          <p:nvPr/>
        </p:nvSpPr>
        <p:spPr bwMode="auto">
          <a:xfrm>
            <a:off x="6791804" y="4633015"/>
            <a:ext cx="2879725" cy="3159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count=(1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3)=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+mj-ea"/>
                <a:cs typeface="Consolas" pitchFamily="49" charset="0"/>
              </a:rPr>
              <a:t>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   </a:t>
            </a:r>
            <a:r>
              <a:rPr lang="en-US" altLang="zh-CN" sz="18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  <a:sym typeface="Symbol"/>
              </a:rPr>
              <a:t></a:t>
            </a:r>
            <a:endParaRPr lang="en-US" altLang="zh-CN" sz="1800" dirty="0">
              <a:solidFill>
                <a:srgbClr val="CE3B37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" name="组合 58"/>
          <p:cNvGrpSpPr/>
          <p:nvPr/>
        </p:nvGrpSpPr>
        <p:grpSpPr>
          <a:xfrm>
            <a:off x="2524100" y="4797152"/>
            <a:ext cx="2714644" cy="603660"/>
            <a:chOff x="1000100" y="4357694"/>
            <a:chExt cx="2714644" cy="603660"/>
          </a:xfrm>
        </p:grpSpPr>
        <p:sp>
          <p:nvSpPr>
            <p:cNvPr id="49" name="下箭头 48"/>
            <p:cNvSpPr/>
            <p:nvPr/>
          </p:nvSpPr>
          <p:spPr>
            <a:xfrm>
              <a:off x="2000232" y="4357694"/>
              <a:ext cx="214314" cy="285752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00100" y="4643446"/>
              <a:ext cx="2714644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count=rear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  </a:t>
              </a:r>
              <a:r>
                <a:rPr lang="en-US" altLang="zh-CN" sz="1800" dirty="0">
                  <a:solidFill>
                    <a:srgbClr val="CE3B37"/>
                  </a:solidFill>
                  <a:latin typeface="Consolas" pitchFamily="49" charset="0"/>
                  <a:cs typeface="Consolas" pitchFamily="49" charset="0"/>
                </a:rPr>
                <a:t>?</a:t>
              </a:r>
              <a:endParaRPr lang="zh-CN" altLang="en-US" sz="18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607758" y="1465001"/>
            <a:ext cx="709902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已知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front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，求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队中元素个数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count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 ?</a:t>
            </a:r>
            <a:endParaRPr lang="zh-CN" altLang="en-US" dirty="0">
              <a:solidFill>
                <a:srgbClr val="CE3B37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 Box 52"/>
          <p:cNvSpPr txBox="1">
            <a:spLocks noChangeArrowheads="1"/>
          </p:cNvSpPr>
          <p:nvPr/>
        </p:nvSpPr>
        <p:spPr bwMode="auto">
          <a:xfrm>
            <a:off x="6504465" y="5373386"/>
            <a:ext cx="3429024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count=(1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zh-CN" sz="1800" dirty="0" err="1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+MaxSize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)=3</a:t>
            </a:r>
          </a:p>
        </p:txBody>
      </p:sp>
      <p:sp>
        <p:nvSpPr>
          <p:cNvPr id="53" name="下箭头 52"/>
          <p:cNvSpPr/>
          <p:nvPr/>
        </p:nvSpPr>
        <p:spPr>
          <a:xfrm>
            <a:off x="8076101" y="4984443"/>
            <a:ext cx="214314" cy="28575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Text Box 52"/>
          <p:cNvSpPr txBox="1">
            <a:spLocks noChangeArrowheads="1"/>
          </p:cNvSpPr>
          <p:nvPr/>
        </p:nvSpPr>
        <p:spPr bwMode="auto">
          <a:xfrm>
            <a:off x="2164021" y="5545085"/>
            <a:ext cx="3429024" cy="3159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count=(3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0</a:t>
            </a:r>
            <a:r>
              <a:rPr lang="en-US" altLang="zh-CN" sz="1800" dirty="0" err="1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+MaxSize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)=8  </a:t>
            </a:r>
            <a:r>
              <a:rPr lang="en-US" altLang="zh-CN" sz="18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  <a:sym typeface="Symbol"/>
              </a:rPr>
              <a:t></a:t>
            </a:r>
            <a:endParaRPr lang="en-US" altLang="zh-CN" sz="1800" dirty="0">
              <a:solidFill>
                <a:srgbClr val="CE3B37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组合 59"/>
          <p:cNvGrpSpPr/>
          <p:nvPr/>
        </p:nvGrpSpPr>
        <p:grpSpPr>
          <a:xfrm>
            <a:off x="1735393" y="6129860"/>
            <a:ext cx="4857784" cy="626486"/>
            <a:chOff x="71406" y="5786454"/>
            <a:chExt cx="4857784" cy="626486"/>
          </a:xfrm>
        </p:grpSpPr>
        <p:sp>
          <p:nvSpPr>
            <p:cNvPr id="55" name="下箭头 54"/>
            <p:cNvSpPr/>
            <p:nvPr/>
          </p:nvSpPr>
          <p:spPr>
            <a:xfrm>
              <a:off x="2000232" y="5786454"/>
              <a:ext cx="214314" cy="285752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Text Box 52"/>
            <p:cNvSpPr txBox="1">
              <a:spLocks noChangeArrowheads="1"/>
            </p:cNvSpPr>
            <p:nvPr/>
          </p:nvSpPr>
          <p:spPr bwMode="auto">
            <a:xfrm>
              <a:off x="71406" y="6072206"/>
              <a:ext cx="4857784" cy="34073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count=(3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</a:t>
              </a:r>
              <a:r>
                <a:rPr lang="en-US" altLang="zh-CN" sz="2000" dirty="0" err="1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0</a:t>
              </a:r>
              <a:r>
                <a:rPr lang="en-US" altLang="zh-CN" sz="2000" dirty="0" err="1">
                  <a:solidFill>
                    <a:srgbClr val="CE3B37"/>
                  </a:solidFill>
                  <a:latin typeface="Consolas" pitchFamily="49" charset="0"/>
                  <a:cs typeface="Consolas" pitchFamily="49" charset="0"/>
                </a:rPr>
                <a:t>+</a:t>
              </a:r>
              <a:r>
                <a:rPr lang="en-US" altLang="zh-CN" sz="2000" err="1">
                  <a:solidFill>
                    <a:srgbClr val="CE3B37"/>
                  </a:solidFill>
                  <a:latin typeface="Consolas" pitchFamily="49" charset="0"/>
                  <a:cs typeface="Consolas" pitchFamily="49" charset="0"/>
                </a:rPr>
                <a:t>MaxSize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)</a:t>
              </a:r>
              <a:r>
                <a:rPr lang="en-US" altLang="zh-CN" sz="2000">
                  <a:solidFill>
                    <a:srgbClr val="CE3B37"/>
                  </a:solidFill>
                  <a:latin typeface="Consolas" pitchFamily="49" charset="0"/>
                </a:rPr>
                <a:t>%</a:t>
              </a:r>
              <a:r>
                <a:rPr lang="en-US" altLang="zh-CN" sz="2000" dirty="0" err="1">
                  <a:solidFill>
                    <a:srgbClr val="CE3B37"/>
                  </a:solidFill>
                  <a:latin typeface="Consolas" pitchFamily="49" charset="0"/>
                </a:rPr>
                <a:t>MaxSize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=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3  </a:t>
              </a:r>
              <a:r>
                <a:rPr lang="en-US" altLang="zh-CN" sz="2000" dirty="0">
                  <a:solidFill>
                    <a:srgbClr val="CE3B37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</a:t>
              </a:r>
              <a:endParaRPr lang="en-US" altLang="zh-CN" sz="20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" name="组合 60"/>
          <p:cNvGrpSpPr/>
          <p:nvPr/>
        </p:nvGrpSpPr>
        <p:grpSpPr>
          <a:xfrm>
            <a:off x="6206768" y="5889798"/>
            <a:ext cx="4857784" cy="601672"/>
            <a:chOff x="4071934" y="5286388"/>
            <a:chExt cx="4857784" cy="601672"/>
          </a:xfrm>
        </p:grpSpPr>
        <p:sp>
          <p:nvSpPr>
            <p:cNvPr id="57" name="下箭头 56"/>
            <p:cNvSpPr/>
            <p:nvPr/>
          </p:nvSpPr>
          <p:spPr>
            <a:xfrm>
              <a:off x="6000760" y="5286388"/>
              <a:ext cx="214314" cy="285752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Text Box 52"/>
            <p:cNvSpPr txBox="1">
              <a:spLocks noChangeArrowheads="1"/>
            </p:cNvSpPr>
            <p:nvPr/>
          </p:nvSpPr>
          <p:spPr bwMode="auto">
            <a:xfrm>
              <a:off x="4071934" y="5572140"/>
              <a:ext cx="4857784" cy="31592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count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=(1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+mn-ea"/>
                  <a:cs typeface="Consolas" pitchFamily="49" charset="0"/>
                </a:rPr>
                <a:t>-3</a:t>
              </a:r>
              <a:r>
                <a:rPr lang="en-US" altLang="zh-CN" sz="1800" dirty="0" err="1">
                  <a:solidFill>
                    <a:srgbClr val="CE3B37"/>
                  </a:solidFill>
                  <a:latin typeface="Consolas" pitchFamily="49" charset="0"/>
                </a:rPr>
                <a:t>+</a:t>
              </a:r>
              <a:r>
                <a:rPr lang="en-US" altLang="zh-CN" sz="1800" err="1">
                  <a:solidFill>
                    <a:srgbClr val="CE3B37"/>
                  </a:solidFill>
                  <a:latin typeface="Consolas" pitchFamily="49" charset="0"/>
                </a:rPr>
                <a:t>MaxSize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)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%</a:t>
              </a:r>
              <a:r>
                <a:rPr lang="en-US" altLang="zh-CN" sz="1800" dirty="0" err="1">
                  <a:solidFill>
                    <a:srgbClr val="CE3B37"/>
                  </a:solidFill>
                  <a:latin typeface="Consolas" pitchFamily="49" charset="0"/>
                </a:rPr>
                <a:t>MaxSize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=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3  </a:t>
              </a:r>
              <a:r>
                <a:rPr lang="en-US" altLang="zh-CN" sz="1800" dirty="0">
                  <a:solidFill>
                    <a:srgbClr val="CE3B37"/>
                  </a:solidFill>
                  <a:latin typeface="Consolas" pitchFamily="49" charset="0"/>
                  <a:cs typeface="Consolas" pitchFamily="49" charset="0"/>
                  <a:sym typeface="Symbol"/>
                </a:rPr>
                <a:t></a:t>
              </a:r>
              <a:endParaRPr lang="en-US" altLang="zh-CN" sz="18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7F1179-6667-4940-875C-62A00788D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D5AC6B77-FCC9-4095-8D97-992A68270C1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63" name="图片 62" descr="乐高玩具&#10;&#10;低可信度描述已自动生成">
            <a:extLst>
              <a:ext uri="{FF2B5EF4-FFF2-40B4-BE49-F238E27FC236}">
                <a16:creationId xmlns:a16="http://schemas.microsoft.com/office/drawing/2014/main" id="{0B121897-1CFF-4A4C-8CBB-2A87A295C3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30763" grpId="0"/>
      <p:bldP spid="52" grpId="0"/>
      <p:bldP spid="53" grpId="0" animBg="1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2697756" y="2030406"/>
            <a:ext cx="7286676" cy="132023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已知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front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，求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队中元素个数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count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　　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count=(rear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front+MaxSize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)%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MaxSize</a:t>
            </a:r>
            <a:endParaRPr lang="en-US" altLang="zh-CN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30764" name="AutoShape 53"/>
          <p:cNvSpPr>
            <a:spLocks noChangeArrowheads="1"/>
          </p:cNvSpPr>
          <p:nvPr/>
        </p:nvSpPr>
        <p:spPr bwMode="auto">
          <a:xfrm>
            <a:off x="5555277" y="1382706"/>
            <a:ext cx="365121" cy="504825"/>
          </a:xfrm>
          <a:prstGeom prst="downArrow">
            <a:avLst>
              <a:gd name="adj1" fmla="val 50000"/>
              <a:gd name="adj2" fmla="val 25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97756" y="3645024"/>
            <a:ext cx="7816257" cy="279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已知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front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count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，求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　　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rear=(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front+count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)%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MaxSize</a:t>
            </a:r>
            <a:endParaRPr lang="en-US" altLang="zh-CN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已知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count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，求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front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　　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front=(rear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count+MaxSize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)%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MaxSize</a:t>
            </a:r>
            <a:endParaRPr lang="zh-CN" altLang="en-US" dirty="0">
              <a:solidFill>
                <a:srgbClr val="CE3B37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9AB482-053B-41F9-9C8A-E478892E5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F39C656-1FB2-4BBD-A558-AA8421E4969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0" name="图片 9" descr="乐高玩具&#10;&#10;低可信度描述已自动生成">
            <a:extLst>
              <a:ext uri="{FF2B5EF4-FFF2-40B4-BE49-F238E27FC236}">
                <a16:creationId xmlns:a16="http://schemas.microsoft.com/office/drawing/2014/main" id="{1CDD83BE-F416-4C83-B6BA-A50B548799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2000">
            <a:off x="8884744" y="192812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2279576" y="1752821"/>
            <a:ext cx="4857299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依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题意设计的环形队列类型如下：</a:t>
            </a:r>
          </a:p>
        </p:txBody>
      </p:sp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2823026" y="2636912"/>
            <a:ext cx="6357982" cy="2936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6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/>
              <a:t>typedef struct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/>
              <a:t>{  ElemType data[MaxSize</a:t>
            </a:r>
            <a:r>
              <a:rPr lang="en-US" altLang="zh-CN" dirty="0"/>
              <a:t>];</a:t>
            </a:r>
          </a:p>
          <a:p>
            <a:pPr>
              <a:lnSpc>
                <a:spcPct val="160000"/>
              </a:lnSpc>
            </a:pPr>
            <a:r>
              <a:rPr lang="en-US" altLang="zh-CN"/>
              <a:t>   int </a:t>
            </a:r>
            <a:r>
              <a:rPr lang="en-US" altLang="zh-CN" dirty="0"/>
              <a:t>front;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队头指针</a:t>
            </a:r>
          </a:p>
          <a:p>
            <a:pPr>
              <a:lnSpc>
                <a:spcPct val="160000"/>
              </a:lnSpc>
            </a:pPr>
            <a:r>
              <a:rPr lang="zh-CN" altLang="en-US"/>
              <a:t>   </a:t>
            </a:r>
            <a:r>
              <a:rPr lang="en-US" altLang="zh-CN">
                <a:solidFill>
                  <a:srgbClr val="F39801"/>
                </a:solidFill>
              </a:rPr>
              <a:t>int </a:t>
            </a:r>
            <a:r>
              <a:rPr lang="en-US" altLang="zh-CN" dirty="0">
                <a:solidFill>
                  <a:srgbClr val="F39801"/>
                </a:solidFill>
              </a:rPr>
              <a:t>count</a:t>
            </a:r>
            <a:r>
              <a:rPr lang="en-US" altLang="zh-CN" dirty="0"/>
              <a:t>;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队列中元素个数</a:t>
            </a:r>
          </a:p>
          <a:p>
            <a:pPr>
              <a:lnSpc>
                <a:spcPct val="160000"/>
              </a:lnSpc>
            </a:pPr>
            <a:r>
              <a:rPr lang="en-US" altLang="zh-CN"/>
              <a:t>}  </a:t>
            </a:r>
            <a:r>
              <a:rPr lang="en-US" altLang="zh-CN">
                <a:solidFill>
                  <a:srgbClr val="CE3B37"/>
                </a:solidFill>
              </a:rPr>
              <a:t>QuType</a:t>
            </a:r>
            <a:r>
              <a:rPr lang="en-US" altLang="zh-CN" dirty="0"/>
              <a:t>;</a:t>
            </a: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89AF7C61-10E6-4822-AA73-63D8D67EA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635706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BD3140A-7B30-4EDE-8594-1685D5BD8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3AF2B71-D744-4C0E-AB2D-EFCBB8580D5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9" name="图片 8" descr="乐高玩具&#10;&#10;低可信度描述已自动生成">
            <a:extLst>
              <a:ext uri="{FF2B5EF4-FFF2-40B4-BE49-F238E27FC236}">
                <a16:creationId xmlns:a16="http://schemas.microsoft.com/office/drawing/2014/main" id="{05482080-C954-4100-8CA6-D8E8E1A0E6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/>
        </p:nvGrpSpPr>
        <p:grpSpPr>
          <a:xfrm>
            <a:off x="2114449" y="1780361"/>
            <a:ext cx="7689951" cy="3891371"/>
            <a:chOff x="195162" y="2694163"/>
            <a:chExt cx="7689951" cy="3891371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1748" name="Text Box 6"/>
            <p:cNvSpPr txBox="1">
              <a:spLocks noChangeArrowheads="1"/>
            </p:cNvSpPr>
            <p:nvPr/>
          </p:nvSpPr>
          <p:spPr bwMode="auto">
            <a:xfrm>
              <a:off x="195162" y="2694163"/>
              <a:ext cx="3246431" cy="38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该环形队列的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4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要素：</a:t>
              </a:r>
            </a:p>
          </p:txBody>
        </p:sp>
        <p:sp>
          <p:nvSpPr>
            <p:cNvPr id="31749" name="Text Box 7"/>
            <p:cNvSpPr txBox="1">
              <a:spLocks noChangeArrowheads="1"/>
            </p:cNvSpPr>
            <p:nvPr/>
          </p:nvSpPr>
          <p:spPr bwMode="auto">
            <a:xfrm>
              <a:off x="539750" y="3213100"/>
              <a:ext cx="7345363" cy="3372434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80000" tIns="108000" bIns="108000">
              <a:spAutoFit/>
            </a:bodyPr>
            <a:lstStyle/>
            <a:p>
              <a:pPr marL="342900" indent="-342900" algn="l">
                <a:lnSpc>
                  <a:spcPct val="12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队空条件：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count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＝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</a:t>
              </a:r>
            </a:p>
            <a:p>
              <a:pPr marL="342900" indent="-342900" algn="l">
                <a:lnSpc>
                  <a:spcPct val="12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队满条件：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count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＝</a:t>
              </a:r>
              <a:r>
                <a:rPr lang="en-US" altLang="zh-CN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MaxSize</a:t>
              </a:r>
              <a:endPara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  <a:p>
              <a:pPr marL="342900" indent="-342900" algn="l">
                <a:lnSpc>
                  <a:spcPct val="12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进队</a:t>
              </a:r>
              <a:r>
                <a:rPr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e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操作：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rear=(</a:t>
              </a:r>
              <a:r>
                <a:rPr lang="en-US" altLang="zh-CN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rear+1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)%</a:t>
              </a:r>
              <a:r>
                <a:rPr lang="en-US" altLang="zh-CN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MaxSize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; 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e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放在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rear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处</a:t>
              </a:r>
            </a:p>
            <a:p>
              <a:pPr marL="342900" indent="-342900" algn="l">
                <a:lnSpc>
                  <a:spcPct val="120000"/>
                </a:lnSpc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出队操作：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front=(</a:t>
              </a:r>
              <a:r>
                <a:rPr lang="en-US" altLang="zh-CN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front+1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)%</a:t>
              </a:r>
              <a:r>
                <a:rPr lang="en-US" altLang="zh-CN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MaxSize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;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取出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front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处元素</a:t>
              </a:r>
              <a:r>
                <a:rPr lang="en-US" altLang="zh-CN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e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; </a:t>
              </a:r>
            </a:p>
          </p:txBody>
        </p:sp>
      </p:grpSp>
      <p:sp>
        <p:nvSpPr>
          <p:cNvPr id="31750" name="Text Box 8"/>
          <p:cNvSpPr txBox="1">
            <a:spLocks noChangeArrowheads="1"/>
          </p:cNvSpPr>
          <p:nvPr/>
        </p:nvSpPr>
        <p:spPr bwMode="auto">
          <a:xfrm>
            <a:off x="2279576" y="5934011"/>
            <a:ext cx="717552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注意：这样的环形队列中最多可放置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MaxSize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个元素。</a:t>
            </a:r>
          </a:p>
        </p:txBody>
      </p:sp>
      <p:grpSp>
        <p:nvGrpSpPr>
          <p:cNvPr id="3" name="组合 8"/>
          <p:cNvGrpSpPr/>
          <p:nvPr/>
        </p:nvGrpSpPr>
        <p:grpSpPr>
          <a:xfrm>
            <a:off x="6195371" y="1806154"/>
            <a:ext cx="4155172" cy="1821894"/>
            <a:chOff x="3477515" y="2894759"/>
            <a:chExt cx="4155172" cy="1821894"/>
          </a:xfrm>
        </p:grpSpPr>
        <p:sp>
          <p:nvSpPr>
            <p:cNvPr id="31751" name="Line 9"/>
            <p:cNvSpPr>
              <a:spLocks noChangeShapeType="1"/>
            </p:cNvSpPr>
            <p:nvPr/>
          </p:nvSpPr>
          <p:spPr bwMode="auto">
            <a:xfrm flipH="1">
              <a:off x="3477515" y="3387903"/>
              <a:ext cx="1330356" cy="1328750"/>
            </a:xfrm>
            <a:prstGeom prst="line">
              <a:avLst/>
            </a:prstGeom>
            <a:ln w="19050">
              <a:solidFill>
                <a:srgbClr val="CE3B37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752" name="Text Box 10"/>
            <p:cNvSpPr txBox="1">
              <a:spLocks noChangeArrowheads="1"/>
            </p:cNvSpPr>
            <p:nvPr/>
          </p:nvSpPr>
          <p:spPr bwMode="auto">
            <a:xfrm>
              <a:off x="4386256" y="2894759"/>
              <a:ext cx="3246431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由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front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和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count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求出</a:t>
              </a:r>
            </a:p>
          </p:txBody>
        </p:sp>
      </p:grpSp>
      <p:sp>
        <p:nvSpPr>
          <p:cNvPr id="1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D22CDE-54F7-4EFD-9324-BC4520F9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1BB18A61-0AF5-4549-A07A-64B35A83468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4" name="图片 13" descr="乐高玩具&#10;&#10;低可信度描述已自动生成">
            <a:extLst>
              <a:ext uri="{FF2B5EF4-FFF2-40B4-BE49-F238E27FC236}">
                <a16:creationId xmlns:a16="http://schemas.microsoft.com/office/drawing/2014/main" id="{2DE88531-E684-4842-9817-447C7FADE2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579678" y="2712590"/>
            <a:ext cx="7032645" cy="2936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6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InitQueue</a:t>
            </a:r>
            <a:r>
              <a:rPr lang="en-US" altLang="zh-CN"/>
              <a:t>(QuType *&amp;qu</a:t>
            </a:r>
            <a:r>
              <a:rPr lang="en-US" altLang="zh-CN" dirty="0"/>
              <a:t>)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初始化队运算算法</a:t>
            </a:r>
          </a:p>
          <a:p>
            <a:r>
              <a:rPr lang="en-US" altLang="zh-CN"/>
              <a:t>{  qu=(QuType *)malloc(sizeof(QuType</a:t>
            </a:r>
            <a:r>
              <a:rPr lang="en-US" altLang="zh-CN" dirty="0"/>
              <a:t>));</a:t>
            </a:r>
          </a:p>
          <a:p>
            <a:r>
              <a:rPr lang="en-US" altLang="zh-CN"/>
              <a:t>   qu-</a:t>
            </a:r>
            <a:r>
              <a:rPr lang="en-US" altLang="zh-CN" dirty="0"/>
              <a:t>&gt;front=0;</a:t>
            </a:r>
          </a:p>
          <a:p>
            <a:r>
              <a:rPr lang="en-US" altLang="zh-CN"/>
              <a:t>   qu-</a:t>
            </a:r>
            <a:r>
              <a:rPr lang="en-US" altLang="zh-CN" dirty="0"/>
              <a:t>&gt;count=0;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2423593" y="1805413"/>
            <a:ext cx="3311525" cy="49314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对应的算法如下：</a:t>
            </a: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40125-C139-4AAD-8F10-0AD0D12E4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A66C3F1-0721-46C1-AAF9-DEFE1F0911D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9" name="图片 8" descr="乐高玩具&#10;&#10;低可信度描述已自动生成">
            <a:extLst>
              <a:ext uri="{FF2B5EF4-FFF2-40B4-BE49-F238E27FC236}">
                <a16:creationId xmlns:a16="http://schemas.microsoft.com/office/drawing/2014/main" id="{D3ECB8F9-7ABE-42D1-A779-82C12054C7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559495" y="1733601"/>
            <a:ext cx="6768529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队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列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简称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队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，它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也是一种运算受限的线性表。       </a:t>
            </a:r>
          </a:p>
        </p:txBody>
      </p:sp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1559495" y="5159276"/>
            <a:ext cx="9073009" cy="43281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队列只能选取一个端点进行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插入操作，另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一个端点进行删除操作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503613" y="3151932"/>
            <a:ext cx="4824412" cy="5048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024167" y="3711506"/>
            <a:ext cx="5832475" cy="783077"/>
            <a:chOff x="1476375" y="3890977"/>
            <a:chExt cx="5832475" cy="783077"/>
          </a:xfrm>
        </p:grpSpPr>
        <p:sp>
          <p:nvSpPr>
            <p:cNvPr id="14" name="Line 6"/>
            <p:cNvSpPr>
              <a:spLocks noChangeShapeType="1"/>
            </p:cNvSpPr>
            <p:nvPr/>
          </p:nvSpPr>
          <p:spPr bwMode="auto">
            <a:xfrm flipV="1">
              <a:off x="2051050" y="3890977"/>
              <a:ext cx="0" cy="360363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1476375" y="4286256"/>
              <a:ext cx="1150938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端点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 flipV="1">
              <a:off x="6732588" y="3890977"/>
              <a:ext cx="0" cy="360363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6157913" y="4286256"/>
              <a:ext cx="1150937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端点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881554" y="2711373"/>
            <a:ext cx="185738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线性表</a:t>
            </a:r>
          </a:p>
        </p:txBody>
      </p:sp>
      <p:sp>
        <p:nvSpPr>
          <p:cNvPr id="1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B1BCB08-382F-470A-BF1B-C31DAD6D4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队列的定义 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EE78397F-5DD5-41FA-855E-98ABEC89703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3" name="图片 22" descr="卡通人物&#10;&#10;中度可信度描述已自动生成">
            <a:extLst>
              <a:ext uri="{FF2B5EF4-FFF2-40B4-BE49-F238E27FC236}">
                <a16:creationId xmlns:a16="http://schemas.microsoft.com/office/drawing/2014/main" id="{C695D1CD-48CD-4747-8AEA-7FDF475EC2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78" y="1159697"/>
            <a:ext cx="3626946" cy="3626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940992" y="1785926"/>
            <a:ext cx="8605868" cy="4404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6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EnQueue</a:t>
            </a:r>
            <a:r>
              <a:rPr lang="en-US" altLang="zh-CN"/>
              <a:t>(QuType *&amp;qu</a:t>
            </a:r>
            <a:r>
              <a:rPr lang="zh-CN" altLang="en-US"/>
              <a:t>，</a:t>
            </a:r>
            <a:r>
              <a:rPr lang="en-US" altLang="zh-CN"/>
              <a:t>ElemType x)   	</a:t>
            </a:r>
            <a:r>
              <a:rPr lang="en-US" altLang="zh-CN">
                <a:solidFill>
                  <a:srgbClr val="CE3B37"/>
                </a:solidFill>
              </a:rPr>
              <a:t>//</a:t>
            </a:r>
            <a:r>
              <a:rPr lang="zh-CN" altLang="en-US" dirty="0">
                <a:solidFill>
                  <a:srgbClr val="CE3B37"/>
                </a:solidFill>
              </a:rPr>
              <a:t>进队运算算法</a:t>
            </a:r>
          </a:p>
          <a:p>
            <a:pPr>
              <a:lnSpc>
                <a:spcPct val="80000"/>
              </a:lnSpc>
            </a:pPr>
            <a:r>
              <a:rPr lang="en-US" altLang="zh-CN"/>
              <a:t>{  int </a:t>
            </a:r>
            <a:r>
              <a:rPr lang="en-US" altLang="zh-CN">
                <a:solidFill>
                  <a:srgbClr val="F39801"/>
                </a:solidFill>
              </a:rPr>
              <a:t>rear</a:t>
            </a:r>
            <a:r>
              <a:rPr lang="en-US" altLang="zh-CN" dirty="0"/>
              <a:t>;		</a:t>
            </a:r>
            <a:r>
              <a:rPr lang="en-US" altLang="zh-CN"/>
              <a:t>      	  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临时队尾指针</a:t>
            </a:r>
          </a:p>
          <a:p>
            <a:pPr>
              <a:lnSpc>
                <a:spcPct val="80000"/>
              </a:lnSpc>
            </a:pPr>
            <a:r>
              <a:rPr lang="zh-CN" altLang="en-US"/>
              <a:t>   </a:t>
            </a:r>
            <a:r>
              <a:rPr lang="en-US" altLang="zh-CN"/>
              <a:t>if (qu</a:t>
            </a:r>
            <a:r>
              <a:rPr lang="en-US" altLang="zh-CN" dirty="0"/>
              <a:t>-&gt;</a:t>
            </a:r>
            <a:r>
              <a:rPr lang="en-US" altLang="zh-CN"/>
              <a:t>count==MaxSize</a:t>
            </a:r>
            <a:r>
              <a:rPr lang="en-US" altLang="zh-CN" dirty="0"/>
              <a:t>)</a:t>
            </a:r>
            <a:r>
              <a:rPr lang="en-US" altLang="zh-CN"/>
              <a:t>	  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队满上溢出</a:t>
            </a:r>
          </a:p>
          <a:p>
            <a:pPr>
              <a:lnSpc>
                <a:spcPct val="80000"/>
              </a:lnSpc>
            </a:pPr>
            <a:r>
              <a:rPr lang="en-US" altLang="zh-CN"/>
              <a:t>      return </a:t>
            </a:r>
            <a:r>
              <a:rPr lang="en-US" altLang="zh-CN" dirty="0"/>
              <a:t>false;</a:t>
            </a:r>
          </a:p>
          <a:p>
            <a:pPr>
              <a:lnSpc>
                <a:spcPct val="80000"/>
              </a:lnSpc>
            </a:pPr>
            <a:r>
              <a:rPr lang="en-US" altLang="zh-CN"/>
              <a:t>   else</a:t>
            </a: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/>
              <a:t>   {  rear=(qu-&gt;</a:t>
            </a:r>
            <a:r>
              <a:rPr lang="en-US" altLang="zh-CN" dirty="0" err="1"/>
              <a:t>front</a:t>
            </a:r>
            <a:r>
              <a:rPr lang="en-US" altLang="zh-CN" err="1"/>
              <a:t>+</a:t>
            </a:r>
            <a:r>
              <a:rPr lang="en-US" altLang="zh-CN"/>
              <a:t>qu</a:t>
            </a:r>
            <a:r>
              <a:rPr lang="en-US" altLang="zh-CN" dirty="0"/>
              <a:t>-&gt;</a:t>
            </a:r>
            <a:r>
              <a:rPr lang="en-US" altLang="zh-CN"/>
              <a:t>count)%MaxSize</a:t>
            </a:r>
            <a:r>
              <a:rPr lang="en-US" altLang="zh-CN" dirty="0"/>
              <a:t>;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求队尾位置</a:t>
            </a:r>
          </a:p>
          <a:p>
            <a:pPr>
              <a:lnSpc>
                <a:spcPct val="80000"/>
              </a:lnSpc>
            </a:pPr>
            <a:r>
              <a:rPr lang="zh-CN" altLang="en-US"/>
              <a:t>      </a:t>
            </a:r>
            <a:r>
              <a:rPr lang="en-US" altLang="zh-CN"/>
              <a:t>rear=(</a:t>
            </a:r>
            <a:r>
              <a:rPr lang="en-US" altLang="zh-CN" dirty="0" err="1"/>
              <a:t>rear</a:t>
            </a:r>
            <a:r>
              <a:rPr lang="en-US" altLang="zh-CN" err="1"/>
              <a:t>+</a:t>
            </a:r>
            <a:r>
              <a:rPr lang="en-US" altLang="zh-CN"/>
              <a:t>1)%MaxSize;  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队尾</a:t>
            </a:r>
            <a:r>
              <a:rPr lang="zh-CN" altLang="en-US">
                <a:solidFill>
                  <a:srgbClr val="002060"/>
                </a:solidFill>
              </a:rPr>
              <a:t>循环增</a:t>
            </a:r>
            <a:r>
              <a:rPr lang="en-US" altLang="zh-CN" dirty="0">
                <a:solidFill>
                  <a:srgbClr val="002060"/>
                </a:solidFill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altLang="zh-CN"/>
              <a:t>      qu-</a:t>
            </a:r>
            <a:r>
              <a:rPr lang="en-US" altLang="zh-CN" dirty="0"/>
              <a:t>&gt;data[rear]=x;</a:t>
            </a:r>
          </a:p>
          <a:p>
            <a:pPr>
              <a:lnSpc>
                <a:spcPct val="80000"/>
              </a:lnSpc>
            </a:pPr>
            <a:r>
              <a:rPr lang="en-US" altLang="zh-CN"/>
              <a:t>      qu-</a:t>
            </a:r>
            <a:r>
              <a:rPr lang="en-US" altLang="zh-CN" dirty="0"/>
              <a:t>&gt;count++;	</a:t>
            </a:r>
            <a:r>
              <a:rPr lang="en-US" altLang="zh-CN"/>
              <a:t>	 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元素</a:t>
            </a:r>
            <a:r>
              <a:rPr lang="zh-CN" altLang="en-US">
                <a:solidFill>
                  <a:srgbClr val="002060"/>
                </a:solidFill>
              </a:rPr>
              <a:t>个数增</a:t>
            </a:r>
            <a:r>
              <a:rPr lang="en-US" altLang="zh-CN" dirty="0">
                <a:solidFill>
                  <a:srgbClr val="002060"/>
                </a:solidFill>
              </a:rPr>
              <a:t>1</a:t>
            </a:r>
          </a:p>
          <a:p>
            <a:pPr>
              <a:lnSpc>
                <a:spcPct val="80000"/>
              </a:lnSpc>
            </a:pPr>
            <a:r>
              <a:rPr lang="en-US" altLang="zh-CN"/>
              <a:t>      return </a:t>
            </a:r>
            <a:r>
              <a:rPr lang="en-US" altLang="zh-CN" dirty="0"/>
              <a:t>true;</a:t>
            </a:r>
          </a:p>
          <a:p>
            <a:pPr>
              <a:lnSpc>
                <a:spcPct val="80000"/>
              </a:lnSpc>
            </a:pPr>
            <a:r>
              <a:rPr lang="en-US" altLang="zh-CN"/>
              <a:t>   }</a:t>
            </a: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2" name="组合 6"/>
          <p:cNvGrpSpPr/>
          <p:nvPr/>
        </p:nvGrpSpPr>
        <p:grpSpPr>
          <a:xfrm>
            <a:off x="2207568" y="2492896"/>
            <a:ext cx="5184576" cy="1011642"/>
            <a:chOff x="357158" y="1112838"/>
            <a:chExt cx="5184576" cy="1011642"/>
          </a:xfrm>
        </p:grpSpPr>
        <p:sp>
          <p:nvSpPr>
            <p:cNvPr id="33796" name="Line 2"/>
            <p:cNvSpPr>
              <a:spLocks noChangeShapeType="1"/>
            </p:cNvSpPr>
            <p:nvPr/>
          </p:nvSpPr>
          <p:spPr bwMode="auto">
            <a:xfrm>
              <a:off x="1428728" y="1112838"/>
              <a:ext cx="0" cy="72000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797" name="Text Box 3"/>
            <p:cNvSpPr txBox="1">
              <a:spLocks noChangeArrowheads="1"/>
            </p:cNvSpPr>
            <p:nvPr/>
          </p:nvSpPr>
          <p:spPr bwMode="auto">
            <a:xfrm>
              <a:off x="357158" y="1785926"/>
              <a:ext cx="5184576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3980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它是一</a:t>
              </a:r>
              <a:r>
                <a:rPr lang="zh-CN" altLang="en-US" sz="2000">
                  <a:solidFill>
                    <a:srgbClr val="F3980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个局部变量，队列</a:t>
              </a:r>
              <a:r>
                <a:rPr lang="en-US" altLang="zh-CN" sz="2000" dirty="0" err="1">
                  <a:solidFill>
                    <a:srgbClr val="F3980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qu</a:t>
              </a:r>
              <a:r>
                <a:rPr lang="zh-CN" altLang="en-US" sz="2000" dirty="0">
                  <a:solidFill>
                    <a:srgbClr val="F3980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中不保存该值</a:t>
              </a:r>
            </a:p>
          </p:txBody>
        </p:sp>
      </p:grp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EED1DF3-F551-48E6-95F6-1EC12DBAA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0E57CC3-2703-4DFA-ABD5-3BD94AAA6FB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79576" y="1988840"/>
            <a:ext cx="7848624" cy="3749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DeQueue</a:t>
            </a:r>
            <a:r>
              <a:rPr lang="en-US" altLang="zh-CN"/>
              <a:t>(QuType *&amp;qu</a:t>
            </a:r>
            <a:r>
              <a:rPr lang="zh-CN" altLang="en-US"/>
              <a:t>，</a:t>
            </a:r>
            <a:r>
              <a:rPr lang="en-US" altLang="zh-CN"/>
              <a:t>ElemType </a:t>
            </a:r>
            <a:r>
              <a:rPr lang="en-US" altLang="zh-CN" dirty="0"/>
              <a:t>&amp;x</a:t>
            </a:r>
            <a:r>
              <a:rPr lang="en-US" altLang="zh-CN"/>
              <a:t>)  	</a:t>
            </a:r>
            <a:r>
              <a:rPr lang="en-US" altLang="zh-CN" dirty="0">
                <a:solidFill>
                  <a:srgbClr val="CE3B37"/>
                </a:solidFill>
              </a:rPr>
              <a:t>//</a:t>
            </a:r>
            <a:r>
              <a:rPr lang="zh-CN" altLang="en-US" dirty="0">
                <a:solidFill>
                  <a:srgbClr val="CE3B37"/>
                </a:solidFill>
              </a:rPr>
              <a:t>出队运算算法</a:t>
            </a:r>
          </a:p>
          <a:p>
            <a:r>
              <a:rPr lang="en-US" altLang="zh-CN"/>
              <a:t>{  if (qu</a:t>
            </a:r>
            <a:r>
              <a:rPr lang="en-US" altLang="zh-CN" dirty="0"/>
              <a:t>-&gt;count==0)	</a:t>
            </a:r>
            <a:r>
              <a:rPr lang="en-US" altLang="zh-CN"/>
              <a:t>	      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队空下溢出</a:t>
            </a:r>
          </a:p>
          <a:p>
            <a:r>
              <a:rPr lang="zh-CN" altLang="en-US"/>
              <a:t>	</a:t>
            </a:r>
            <a:r>
              <a:rPr lang="en-US" altLang="zh-CN" dirty="0"/>
              <a:t>return false;</a:t>
            </a:r>
          </a:p>
          <a:p>
            <a:r>
              <a:rPr lang="en-US" altLang="zh-CN"/>
              <a:t>   else</a:t>
            </a:r>
            <a:endParaRPr lang="en-US" altLang="zh-CN" dirty="0"/>
          </a:p>
          <a:p>
            <a:r>
              <a:rPr lang="en-US" altLang="zh-CN"/>
              <a:t>   {	qu</a:t>
            </a:r>
            <a:r>
              <a:rPr lang="en-US" altLang="zh-CN" dirty="0"/>
              <a:t>-&gt;</a:t>
            </a:r>
            <a:r>
              <a:rPr lang="en-US" altLang="zh-CN"/>
              <a:t>front=(qu-&gt;</a:t>
            </a:r>
            <a:r>
              <a:rPr lang="en-US" altLang="zh-CN" dirty="0" err="1"/>
              <a:t>front</a:t>
            </a:r>
            <a:r>
              <a:rPr lang="en-US" altLang="zh-CN" err="1"/>
              <a:t>+</a:t>
            </a:r>
            <a:r>
              <a:rPr lang="en-US" altLang="zh-CN"/>
              <a:t>1)%MaxSize;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队头</a:t>
            </a:r>
            <a:r>
              <a:rPr lang="zh-CN" altLang="en-US">
                <a:solidFill>
                  <a:srgbClr val="002060"/>
                </a:solidFill>
              </a:rPr>
              <a:t>循环增</a:t>
            </a:r>
            <a:r>
              <a:rPr lang="en-US" altLang="zh-CN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/>
              <a:t>	</a:t>
            </a:r>
            <a:r>
              <a:rPr lang="en-US" altLang="zh-CN"/>
              <a:t>x=qu</a:t>
            </a:r>
            <a:r>
              <a:rPr lang="en-US" altLang="zh-CN" dirty="0"/>
              <a:t>-&gt;</a:t>
            </a:r>
            <a:r>
              <a:rPr lang="en-US" altLang="zh-CN"/>
              <a:t>data[qu</a:t>
            </a:r>
            <a:r>
              <a:rPr lang="en-US" altLang="zh-CN" dirty="0"/>
              <a:t>-&gt;front];</a:t>
            </a:r>
          </a:p>
          <a:p>
            <a:r>
              <a:rPr lang="en-US" altLang="zh-CN"/>
              <a:t>	qu</a:t>
            </a:r>
            <a:r>
              <a:rPr lang="en-US" altLang="zh-CN" dirty="0"/>
              <a:t>-&gt;count--;	</a:t>
            </a:r>
            <a:r>
              <a:rPr lang="en-US" altLang="zh-CN"/>
              <a:t>		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元素</a:t>
            </a:r>
            <a:r>
              <a:rPr lang="zh-CN" altLang="en-US">
                <a:solidFill>
                  <a:srgbClr val="002060"/>
                </a:solidFill>
              </a:rPr>
              <a:t>个数减</a:t>
            </a:r>
            <a:r>
              <a:rPr lang="en-US" altLang="zh-CN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/>
              <a:t>	return true;</a:t>
            </a:r>
          </a:p>
          <a:p>
            <a:r>
              <a:rPr lang="en-US" altLang="zh-CN"/>
              <a:t>   }</a:t>
            </a:r>
            <a:endParaRPr lang="en-US" altLang="zh-CN" dirty="0"/>
          </a:p>
          <a:p>
            <a:r>
              <a:rPr lang="en-US" altLang="zh-CN"/>
              <a:t>}</a:t>
            </a:r>
            <a:endParaRPr lang="en-US" altLang="zh-CN" dirty="0"/>
          </a:p>
        </p:txBody>
      </p:sp>
      <p:sp>
        <p:nvSpPr>
          <p:cNvPr id="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D87222-E75E-4329-BA3A-1EC742BC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A8170C6-3409-4330-894C-27551D3F4B2E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671754" y="2204865"/>
            <a:ext cx="6848492" cy="2770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QueueEmpty</a:t>
            </a:r>
            <a:r>
              <a:rPr lang="en-US" altLang="zh-CN"/>
              <a:t>(QuType *qu</a:t>
            </a:r>
            <a:r>
              <a:rPr lang="en-US" altLang="zh-CN" dirty="0"/>
              <a:t>)	</a:t>
            </a:r>
            <a:r>
              <a:rPr lang="en-US" altLang="zh-CN"/>
              <a:t>   </a:t>
            </a:r>
            <a:r>
              <a:rPr lang="en-US" altLang="zh-CN" dirty="0">
                <a:solidFill>
                  <a:srgbClr val="CE3B37"/>
                </a:solidFill>
              </a:rPr>
              <a:t>//</a:t>
            </a:r>
            <a:r>
              <a:rPr lang="zh-CN" altLang="en-US" dirty="0">
                <a:solidFill>
                  <a:srgbClr val="CE3B37"/>
                </a:solidFill>
              </a:rPr>
              <a:t>判队空运算算法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{</a:t>
            </a:r>
          </a:p>
          <a:p>
            <a:pPr>
              <a:lnSpc>
                <a:spcPct val="200000"/>
              </a:lnSpc>
            </a:pPr>
            <a:r>
              <a:rPr lang="en-US" altLang="zh-CN"/>
              <a:t>    return(qu-</a:t>
            </a:r>
            <a:r>
              <a:rPr lang="en-US" altLang="zh-CN" dirty="0"/>
              <a:t>&gt;count==0);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}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EEDBDB-8666-490D-8851-2C5ACC02F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2FFD7D2-3DE8-47C2-A1E6-85200F18DE0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0" name="图片 9" descr="乐高玩具&#10;&#10;低可信度描述已自动生成">
            <a:extLst>
              <a:ext uri="{FF2B5EF4-FFF2-40B4-BE49-F238E27FC236}">
                <a16:creationId xmlns:a16="http://schemas.microsoft.com/office/drawing/2014/main" id="{BDAD2181-E313-420C-8F4D-6CB9CB9FD4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2000">
            <a:off x="8884744" y="192812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1524001" y="3657955"/>
            <a:ext cx="184731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5310182" y="2550132"/>
            <a:ext cx="2905116" cy="936625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队列</a:t>
            </a:r>
          </a:p>
          <a:p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,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,…,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,…,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</a:t>
            </a:r>
          </a:p>
        </p:txBody>
      </p:sp>
      <p:sp>
        <p:nvSpPr>
          <p:cNvPr id="36868" name="AutoShape 4"/>
          <p:cNvSpPr>
            <a:spLocks noChangeArrowheads="1"/>
          </p:cNvSpPr>
          <p:nvPr/>
        </p:nvSpPr>
        <p:spPr bwMode="auto">
          <a:xfrm>
            <a:off x="6700864" y="3702656"/>
            <a:ext cx="360363" cy="863600"/>
          </a:xfrm>
          <a:prstGeom prst="downArrow">
            <a:avLst>
              <a:gd name="adj1" fmla="val 50000"/>
              <a:gd name="adj2" fmla="val 59912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7096132" y="3858220"/>
            <a:ext cx="850912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映射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2055808" y="3029556"/>
            <a:ext cx="168273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逻辑结构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2090765" y="5188556"/>
            <a:ext cx="168273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存储结构</a:t>
            </a:r>
          </a:p>
        </p:txBody>
      </p:sp>
      <p:sp>
        <p:nvSpPr>
          <p:cNvPr id="36872" name="AutoShape 8"/>
          <p:cNvSpPr>
            <a:spLocks noChangeArrowheads="1"/>
          </p:cNvSpPr>
          <p:nvPr/>
        </p:nvSpPr>
        <p:spPr bwMode="auto">
          <a:xfrm>
            <a:off x="2524151" y="3893157"/>
            <a:ext cx="215900" cy="935037"/>
          </a:xfrm>
          <a:prstGeom prst="downArrow">
            <a:avLst>
              <a:gd name="adj1" fmla="val 50000"/>
              <a:gd name="adj2" fmla="val 10827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zh-CN" sz="2800">
              <a:solidFill>
                <a:srgbClr val="660066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873" name="Text Box 11"/>
          <p:cNvSpPr txBox="1">
            <a:spLocks noChangeArrowheads="1"/>
          </p:cNvSpPr>
          <p:nvPr/>
        </p:nvSpPr>
        <p:spPr bwMode="auto">
          <a:xfrm>
            <a:off x="5381621" y="6125234"/>
            <a:ext cx="2003425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链队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示意图</a:t>
            </a:r>
          </a:p>
        </p:txBody>
      </p:sp>
      <p:sp>
        <p:nvSpPr>
          <p:cNvPr id="36874" name="Rectangle 13"/>
          <p:cNvSpPr>
            <a:spLocks noChangeArrowheads="1"/>
          </p:cNvSpPr>
          <p:nvPr/>
        </p:nvSpPr>
        <p:spPr bwMode="auto">
          <a:xfrm>
            <a:off x="4013226" y="52155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sz="2000" baseline="-25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endParaRPr lang="en-US" altLang="zh-CN" sz="2000" baseline="-250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36875" name="Rectangle 14"/>
          <p:cNvSpPr>
            <a:spLocks noChangeArrowheads="1"/>
          </p:cNvSpPr>
          <p:nvPr/>
        </p:nvSpPr>
        <p:spPr bwMode="auto">
          <a:xfrm>
            <a:off x="4518051" y="52155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rgbClr val="0000FF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36876" name="Rectangle 16"/>
          <p:cNvSpPr>
            <a:spLocks noChangeArrowheads="1"/>
          </p:cNvSpPr>
          <p:nvPr/>
        </p:nvSpPr>
        <p:spPr bwMode="auto">
          <a:xfrm>
            <a:off x="5526113" y="52155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</a:p>
        </p:txBody>
      </p:sp>
      <p:sp>
        <p:nvSpPr>
          <p:cNvPr id="36877" name="Rectangle 17"/>
          <p:cNvSpPr>
            <a:spLocks noChangeArrowheads="1"/>
          </p:cNvSpPr>
          <p:nvPr/>
        </p:nvSpPr>
        <p:spPr bwMode="auto">
          <a:xfrm>
            <a:off x="6030938" y="52155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rgbClr val="0000FF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36878" name="Line 18"/>
          <p:cNvSpPr>
            <a:spLocks noChangeShapeType="1"/>
          </p:cNvSpPr>
          <p:nvPr/>
        </p:nvSpPr>
        <p:spPr bwMode="auto">
          <a:xfrm>
            <a:off x="4770464" y="5431443"/>
            <a:ext cx="792163" cy="0"/>
          </a:xfrm>
          <a:prstGeom prst="line">
            <a:avLst/>
          </a:prstGeom>
          <a:noFill/>
          <a:ln w="19050">
            <a:solidFill>
              <a:srgbClr val="660066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879" name="Rectangle 19"/>
          <p:cNvSpPr>
            <a:spLocks noChangeArrowheads="1"/>
          </p:cNvSpPr>
          <p:nvPr/>
        </p:nvSpPr>
        <p:spPr bwMode="auto">
          <a:xfrm>
            <a:off x="8694763" y="52155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</a:p>
        </p:txBody>
      </p:sp>
      <p:sp>
        <p:nvSpPr>
          <p:cNvPr id="36880" name="Rectangle 20"/>
          <p:cNvSpPr>
            <a:spLocks noChangeArrowheads="1"/>
          </p:cNvSpPr>
          <p:nvPr/>
        </p:nvSpPr>
        <p:spPr bwMode="auto">
          <a:xfrm>
            <a:off x="9199588" y="5215543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∧</a:t>
            </a:r>
          </a:p>
        </p:txBody>
      </p:sp>
      <p:sp>
        <p:nvSpPr>
          <p:cNvPr id="36881" name="Line 21"/>
          <p:cNvSpPr>
            <a:spLocks noChangeShapeType="1"/>
          </p:cNvSpPr>
          <p:nvPr/>
        </p:nvSpPr>
        <p:spPr bwMode="auto">
          <a:xfrm>
            <a:off x="7886564" y="5431443"/>
            <a:ext cx="792163" cy="0"/>
          </a:xfrm>
          <a:prstGeom prst="line">
            <a:avLst/>
          </a:prstGeom>
          <a:noFill/>
          <a:ln w="19050">
            <a:solidFill>
              <a:srgbClr val="660066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882" name="Line 22"/>
          <p:cNvSpPr>
            <a:spLocks noChangeShapeType="1"/>
          </p:cNvSpPr>
          <p:nvPr/>
        </p:nvSpPr>
        <p:spPr bwMode="auto">
          <a:xfrm>
            <a:off x="6281764" y="5431443"/>
            <a:ext cx="792163" cy="0"/>
          </a:xfrm>
          <a:prstGeom prst="line">
            <a:avLst/>
          </a:prstGeom>
          <a:noFill/>
          <a:ln w="19050">
            <a:solidFill>
              <a:srgbClr val="660066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883" name="Text Box 23"/>
          <p:cNvSpPr txBox="1">
            <a:spLocks noChangeArrowheads="1"/>
          </p:cNvSpPr>
          <p:nvPr/>
        </p:nvSpPr>
        <p:spPr bwMode="auto">
          <a:xfrm>
            <a:off x="7104088" y="5190143"/>
            <a:ext cx="865188" cy="43704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36884" name="Text Box 26"/>
          <p:cNvSpPr txBox="1">
            <a:spLocks noChangeArrowheads="1"/>
          </p:cNvSpPr>
          <p:nvPr/>
        </p:nvSpPr>
        <p:spPr bwMode="auto">
          <a:xfrm>
            <a:off x="3940224" y="4743994"/>
            <a:ext cx="1008063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队头</a:t>
            </a:r>
          </a:p>
        </p:txBody>
      </p:sp>
      <p:sp>
        <p:nvSpPr>
          <p:cNvPr id="36885" name="Text Box 27"/>
          <p:cNvSpPr txBox="1">
            <a:spLocks noChangeArrowheads="1"/>
          </p:cNvSpPr>
          <p:nvPr/>
        </p:nvSpPr>
        <p:spPr bwMode="auto">
          <a:xfrm>
            <a:off x="8620174" y="4743994"/>
            <a:ext cx="1008063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队尾</a:t>
            </a:r>
          </a:p>
        </p:txBody>
      </p:sp>
      <p:sp>
        <p:nvSpPr>
          <p:cNvPr id="36886" name="Line 28"/>
          <p:cNvSpPr>
            <a:spLocks noChangeShapeType="1"/>
          </p:cNvSpPr>
          <p:nvPr/>
        </p:nvSpPr>
        <p:spPr bwMode="auto">
          <a:xfrm flipV="1">
            <a:off x="4410101" y="5645756"/>
            <a:ext cx="0" cy="360362"/>
          </a:xfrm>
          <a:prstGeom prst="line">
            <a:avLst/>
          </a:prstGeom>
          <a:noFill/>
          <a:ln w="19050">
            <a:solidFill>
              <a:srgbClr val="CE3B37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887" name="Text Box 29"/>
          <p:cNvSpPr txBox="1">
            <a:spLocks noChangeArrowheads="1"/>
          </p:cNvSpPr>
          <p:nvPr/>
        </p:nvSpPr>
        <p:spPr bwMode="auto">
          <a:xfrm>
            <a:off x="3605239" y="6079143"/>
            <a:ext cx="1584325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队头指针</a:t>
            </a:r>
          </a:p>
        </p:txBody>
      </p:sp>
      <p:sp>
        <p:nvSpPr>
          <p:cNvPr id="36888" name="Line 30"/>
          <p:cNvSpPr>
            <a:spLocks noChangeShapeType="1"/>
          </p:cNvSpPr>
          <p:nvPr/>
        </p:nvSpPr>
        <p:spPr bwMode="auto">
          <a:xfrm flipV="1">
            <a:off x="8959876" y="5620356"/>
            <a:ext cx="0" cy="360362"/>
          </a:xfrm>
          <a:prstGeom prst="line">
            <a:avLst/>
          </a:prstGeom>
          <a:noFill/>
          <a:ln w="38100">
            <a:solidFill>
              <a:srgbClr val="CE3B37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28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889" name="Text Box 31"/>
          <p:cNvSpPr txBox="1">
            <a:spLocks noChangeArrowheads="1"/>
          </p:cNvSpPr>
          <p:nvPr/>
        </p:nvSpPr>
        <p:spPr bwMode="auto">
          <a:xfrm>
            <a:off x="8155014" y="6053743"/>
            <a:ext cx="1584325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队尾指针</a:t>
            </a: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1616366" y="1661914"/>
            <a:ext cx="932684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采用链表存储的队列称为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链队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，这里采用不带头结点的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单链表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实现。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3402E61-33D3-4AE4-91BE-0E1433DB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8C6C5C60-E173-4B29-891A-A4236671915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3" name="图片 32" descr="乐高玩具&#10;&#10;低可信度描述已自动生成">
            <a:extLst>
              <a:ext uri="{FF2B5EF4-FFF2-40B4-BE49-F238E27FC236}">
                <a16:creationId xmlns:a16="http://schemas.microsoft.com/office/drawing/2014/main" id="{4EA395F1-EE8C-49EF-920A-76F39BD12D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231109" y="2368599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1" y="3788165"/>
            <a:ext cx="184731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891" name="Text Box 6"/>
          <p:cNvSpPr txBox="1">
            <a:spLocks noChangeArrowheads="1"/>
          </p:cNvSpPr>
          <p:nvPr/>
        </p:nvSpPr>
        <p:spPr bwMode="auto">
          <a:xfrm>
            <a:off x="1612471" y="1530530"/>
            <a:ext cx="528641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通常将队头和队尾两个指针合起来：</a:t>
            </a:r>
          </a:p>
        </p:txBody>
      </p:sp>
      <p:sp>
        <p:nvSpPr>
          <p:cNvPr id="37892" name="Rectangle 9"/>
          <p:cNvSpPr>
            <a:spLocks noChangeArrowheads="1"/>
          </p:cNvSpPr>
          <p:nvPr/>
        </p:nvSpPr>
        <p:spPr bwMode="auto">
          <a:xfrm>
            <a:off x="2784475" y="2718842"/>
            <a:ext cx="86360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893" name="Rectangle 12"/>
          <p:cNvSpPr>
            <a:spLocks noChangeArrowheads="1"/>
          </p:cNvSpPr>
          <p:nvPr/>
        </p:nvSpPr>
        <p:spPr bwMode="auto">
          <a:xfrm>
            <a:off x="4114800" y="271884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 baseline="-250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altLang="zh-CN" sz="1800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894" name="Rectangle 13"/>
          <p:cNvSpPr>
            <a:spLocks noChangeArrowheads="1"/>
          </p:cNvSpPr>
          <p:nvPr/>
        </p:nvSpPr>
        <p:spPr bwMode="auto">
          <a:xfrm>
            <a:off x="4619625" y="271884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895" name="Line 14"/>
          <p:cNvSpPr>
            <a:spLocks noChangeShapeType="1"/>
          </p:cNvSpPr>
          <p:nvPr/>
        </p:nvSpPr>
        <p:spPr bwMode="auto">
          <a:xfrm>
            <a:off x="3330576" y="2934742"/>
            <a:ext cx="792163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896" name="Rectangle 15"/>
          <p:cNvSpPr>
            <a:spLocks noChangeArrowheads="1"/>
          </p:cNvSpPr>
          <p:nvPr/>
        </p:nvSpPr>
        <p:spPr bwMode="auto">
          <a:xfrm>
            <a:off x="5627688" y="271884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37897" name="Rectangle 16"/>
          <p:cNvSpPr>
            <a:spLocks noChangeArrowheads="1"/>
          </p:cNvSpPr>
          <p:nvPr/>
        </p:nvSpPr>
        <p:spPr bwMode="auto">
          <a:xfrm>
            <a:off x="6132513" y="271884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2000" baseline="-25000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898" name="Line 17"/>
          <p:cNvSpPr>
            <a:spLocks noChangeShapeType="1"/>
          </p:cNvSpPr>
          <p:nvPr/>
        </p:nvSpPr>
        <p:spPr bwMode="auto">
          <a:xfrm>
            <a:off x="4833938" y="2934742"/>
            <a:ext cx="792162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899" name="Rectangle 18"/>
          <p:cNvSpPr>
            <a:spLocks noChangeArrowheads="1"/>
          </p:cNvSpPr>
          <p:nvPr/>
        </p:nvSpPr>
        <p:spPr bwMode="auto">
          <a:xfrm>
            <a:off x="8796338" y="271884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37900" name="Rectangle 19"/>
          <p:cNvSpPr>
            <a:spLocks noChangeArrowheads="1"/>
          </p:cNvSpPr>
          <p:nvPr/>
        </p:nvSpPr>
        <p:spPr bwMode="auto">
          <a:xfrm>
            <a:off x="9301163" y="271884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37901" name="Line 20"/>
          <p:cNvSpPr>
            <a:spLocks noChangeShapeType="1"/>
          </p:cNvSpPr>
          <p:nvPr/>
        </p:nvSpPr>
        <p:spPr bwMode="auto">
          <a:xfrm>
            <a:off x="8021638" y="2934742"/>
            <a:ext cx="792162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902" name="Line 21"/>
          <p:cNvSpPr>
            <a:spLocks noChangeShapeType="1"/>
          </p:cNvSpPr>
          <p:nvPr/>
        </p:nvSpPr>
        <p:spPr bwMode="auto">
          <a:xfrm>
            <a:off x="6383338" y="2934742"/>
            <a:ext cx="792162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903" name="Text Box 22"/>
          <p:cNvSpPr txBox="1">
            <a:spLocks noChangeArrowheads="1"/>
          </p:cNvSpPr>
          <p:nvPr/>
        </p:nvSpPr>
        <p:spPr bwMode="auto">
          <a:xfrm>
            <a:off x="7205664" y="2626768"/>
            <a:ext cx="865187" cy="39312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37904" name="Arc 23"/>
          <p:cNvSpPr>
            <a:spLocks/>
          </p:cNvSpPr>
          <p:nvPr/>
        </p:nvSpPr>
        <p:spPr bwMode="auto">
          <a:xfrm>
            <a:off x="2711451" y="2358480"/>
            <a:ext cx="360363" cy="360363"/>
          </a:xfrm>
          <a:custGeom>
            <a:avLst/>
            <a:gdLst>
              <a:gd name="T0" fmla="*/ 0 w 21600"/>
              <a:gd name="T1" fmla="*/ 0 h 21600"/>
              <a:gd name="T2" fmla="*/ 360363 w 21600"/>
              <a:gd name="T3" fmla="*/ 360363 h 21600"/>
              <a:gd name="T4" fmla="*/ 0 w 21600"/>
              <a:gd name="T5" fmla="*/ 36036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CE3B37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905" name="Text Box 24"/>
          <p:cNvSpPr txBox="1">
            <a:spLocks noChangeArrowheads="1"/>
          </p:cNvSpPr>
          <p:nvPr/>
        </p:nvSpPr>
        <p:spPr bwMode="auto">
          <a:xfrm>
            <a:off x="2279650" y="2071143"/>
            <a:ext cx="431800" cy="34297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q</a:t>
            </a:r>
          </a:p>
        </p:txBody>
      </p:sp>
      <p:sp>
        <p:nvSpPr>
          <p:cNvPr id="37906" name="Text Box 25"/>
          <p:cNvSpPr txBox="1">
            <a:spLocks noChangeArrowheads="1"/>
          </p:cNvSpPr>
          <p:nvPr/>
        </p:nvSpPr>
        <p:spPr bwMode="auto">
          <a:xfrm>
            <a:off x="4008438" y="2258396"/>
            <a:ext cx="1008062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队头</a:t>
            </a:r>
          </a:p>
        </p:txBody>
      </p:sp>
      <p:sp>
        <p:nvSpPr>
          <p:cNvPr id="37907" name="Text Box 26"/>
          <p:cNvSpPr txBox="1">
            <a:spLocks noChangeArrowheads="1"/>
          </p:cNvSpPr>
          <p:nvPr/>
        </p:nvSpPr>
        <p:spPr bwMode="auto">
          <a:xfrm>
            <a:off x="8688388" y="2258396"/>
            <a:ext cx="1008062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队尾</a:t>
            </a:r>
          </a:p>
        </p:txBody>
      </p:sp>
      <p:sp>
        <p:nvSpPr>
          <p:cNvPr id="37908" name="Line 29"/>
          <p:cNvSpPr>
            <a:spLocks noChangeShapeType="1"/>
          </p:cNvSpPr>
          <p:nvPr/>
        </p:nvSpPr>
        <p:spPr bwMode="auto">
          <a:xfrm flipV="1">
            <a:off x="9061450" y="3123655"/>
            <a:ext cx="0" cy="252413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909" name="Rectangle 31"/>
          <p:cNvSpPr>
            <a:spLocks noChangeArrowheads="1"/>
          </p:cNvSpPr>
          <p:nvPr/>
        </p:nvSpPr>
        <p:spPr bwMode="auto">
          <a:xfrm>
            <a:off x="2784475" y="3150642"/>
            <a:ext cx="86360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910" name="Text Box 32"/>
          <p:cNvSpPr txBox="1">
            <a:spLocks noChangeArrowheads="1"/>
          </p:cNvSpPr>
          <p:nvPr/>
        </p:nvSpPr>
        <p:spPr bwMode="auto">
          <a:xfrm>
            <a:off x="1908122" y="2718842"/>
            <a:ext cx="963644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front</a:t>
            </a:r>
          </a:p>
        </p:txBody>
      </p:sp>
      <p:sp>
        <p:nvSpPr>
          <p:cNvPr id="37911" name="Text Box 33"/>
          <p:cNvSpPr txBox="1">
            <a:spLocks noChangeArrowheads="1"/>
          </p:cNvSpPr>
          <p:nvPr/>
        </p:nvSpPr>
        <p:spPr bwMode="auto">
          <a:xfrm>
            <a:off x="2038328" y="3185567"/>
            <a:ext cx="792163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rear</a:t>
            </a:r>
          </a:p>
        </p:txBody>
      </p:sp>
      <p:sp>
        <p:nvSpPr>
          <p:cNvPr id="37912" name="Line 34"/>
          <p:cNvSpPr>
            <a:spLocks noChangeShapeType="1"/>
          </p:cNvSpPr>
          <p:nvPr/>
        </p:nvSpPr>
        <p:spPr bwMode="auto">
          <a:xfrm>
            <a:off x="3359150" y="3366542"/>
            <a:ext cx="56896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914" name="Text Box 35"/>
          <p:cNvSpPr txBox="1">
            <a:spLocks noChangeArrowheads="1"/>
          </p:cNvSpPr>
          <p:nvPr/>
        </p:nvSpPr>
        <p:spPr bwMode="auto">
          <a:xfrm>
            <a:off x="2420939" y="4374606"/>
            <a:ext cx="5649911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队组成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:</a:t>
            </a:r>
          </a:p>
          <a:p>
            <a:pPr algn="just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）存储队列元素的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单链表结点</a:t>
            </a:r>
            <a:endParaRPr lang="zh-CN" altLang="en-US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（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）指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向队头和队尾指针的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链队结点    </a:t>
            </a:r>
            <a:endParaRPr lang="zh-CN" altLang="en-US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6000750" y="3165150"/>
            <a:ext cx="400050" cy="1781175"/>
          </a:xfrm>
          <a:custGeom>
            <a:avLst/>
            <a:gdLst>
              <a:gd name="connsiteX0" fmla="*/ 28575 w 400050"/>
              <a:gd name="connsiteY0" fmla="*/ 1781175 h 1781175"/>
              <a:gd name="connsiteX1" fmla="*/ 285750 w 400050"/>
              <a:gd name="connsiteY1" fmla="*/ 1466850 h 1781175"/>
              <a:gd name="connsiteX2" fmla="*/ 352425 w 400050"/>
              <a:gd name="connsiteY2" fmla="*/ 723900 h 1781175"/>
              <a:gd name="connsiteX3" fmla="*/ 0 w 400050"/>
              <a:gd name="connsiteY3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1781175">
                <a:moveTo>
                  <a:pt x="28575" y="1781175"/>
                </a:moveTo>
                <a:cubicBezTo>
                  <a:pt x="130175" y="1712119"/>
                  <a:pt x="231775" y="1643063"/>
                  <a:pt x="285750" y="1466850"/>
                </a:cubicBezTo>
                <a:cubicBezTo>
                  <a:pt x="339725" y="1290638"/>
                  <a:pt x="400050" y="968375"/>
                  <a:pt x="352425" y="723900"/>
                </a:cubicBezTo>
                <a:cubicBezTo>
                  <a:pt x="304800" y="479425"/>
                  <a:pt x="152400" y="239712"/>
                  <a:pt x="0" y="0"/>
                </a:cubicBezTo>
              </a:path>
            </a:pathLst>
          </a:cu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2111375" y="3587204"/>
            <a:ext cx="3822700" cy="2578100"/>
          </a:xfrm>
          <a:custGeom>
            <a:avLst/>
            <a:gdLst>
              <a:gd name="connsiteX0" fmla="*/ 3822700 w 3822700"/>
              <a:gd name="connsiteY0" fmla="*/ 2038350 h 2578100"/>
              <a:gd name="connsiteX1" fmla="*/ 3641725 w 3822700"/>
              <a:gd name="connsiteY1" fmla="*/ 2305050 h 2578100"/>
              <a:gd name="connsiteX2" fmla="*/ 2755900 w 3822700"/>
              <a:gd name="connsiteY2" fmla="*/ 2400300 h 2578100"/>
              <a:gd name="connsiteX3" fmla="*/ 650875 w 3822700"/>
              <a:gd name="connsiteY3" fmla="*/ 2362200 h 2578100"/>
              <a:gd name="connsiteX4" fmla="*/ 3175 w 3822700"/>
              <a:gd name="connsiteY4" fmla="*/ 1104900 h 2578100"/>
              <a:gd name="connsiteX5" fmla="*/ 669925 w 3822700"/>
              <a:gd name="connsiteY5" fmla="*/ 0 h 257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2700" h="2578100">
                <a:moveTo>
                  <a:pt x="3822700" y="2038350"/>
                </a:moveTo>
                <a:cubicBezTo>
                  <a:pt x="3821112" y="2141537"/>
                  <a:pt x="3819525" y="2244725"/>
                  <a:pt x="3641725" y="2305050"/>
                </a:cubicBezTo>
                <a:cubicBezTo>
                  <a:pt x="3463925" y="2365375"/>
                  <a:pt x="2755900" y="2400300"/>
                  <a:pt x="2755900" y="2400300"/>
                </a:cubicBezTo>
                <a:cubicBezTo>
                  <a:pt x="2257425" y="2409825"/>
                  <a:pt x="1109662" y="2578100"/>
                  <a:pt x="650875" y="2362200"/>
                </a:cubicBezTo>
                <a:cubicBezTo>
                  <a:pt x="192088" y="2146300"/>
                  <a:pt x="0" y="1498600"/>
                  <a:pt x="3175" y="1104900"/>
                </a:cubicBezTo>
                <a:cubicBezTo>
                  <a:pt x="6350" y="711200"/>
                  <a:pt x="338137" y="355600"/>
                  <a:pt x="669925" y="0"/>
                </a:cubicBezTo>
              </a:path>
            </a:pathLst>
          </a:cu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6B436D0-0EB1-443E-A437-F203C35EE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42CEF4E5-BC18-45F9-BCB1-0AD0BCD3462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3" name="图片 32" descr="乐高玩具&#10;&#10;低可信度描述已自动生成">
            <a:extLst>
              <a:ext uri="{FF2B5EF4-FFF2-40B4-BE49-F238E27FC236}">
                <a16:creationId xmlns:a16="http://schemas.microsoft.com/office/drawing/2014/main" id="{894CB03F-AB24-4E4C-AE57-A166E305DE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4" grpId="0"/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1595406" y="1446535"/>
            <a:ext cx="3882361" cy="393762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onsolas" pitchFamily="49" charset="0"/>
              </a:rPr>
              <a:t>链队的进队和出队操作演示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5166727" y="2406345"/>
            <a:ext cx="86360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dirty="0"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38916" name="Arc 15"/>
          <p:cNvSpPr>
            <a:spLocks/>
          </p:cNvSpPr>
          <p:nvPr/>
        </p:nvSpPr>
        <p:spPr bwMode="auto">
          <a:xfrm>
            <a:off x="5220063" y="2067893"/>
            <a:ext cx="360363" cy="360363"/>
          </a:xfrm>
          <a:custGeom>
            <a:avLst/>
            <a:gdLst>
              <a:gd name="T0" fmla="*/ 0 w 21600"/>
              <a:gd name="T1" fmla="*/ 0 h 21600"/>
              <a:gd name="T2" fmla="*/ 360363 w 21600"/>
              <a:gd name="T3" fmla="*/ 360363 h 21600"/>
              <a:gd name="T4" fmla="*/ 0 w 21600"/>
              <a:gd name="T5" fmla="*/ 36036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F3980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8917" name="Text Box 16"/>
          <p:cNvSpPr txBox="1">
            <a:spLocks noChangeArrowheads="1"/>
          </p:cNvSpPr>
          <p:nvPr/>
        </p:nvSpPr>
        <p:spPr bwMode="auto">
          <a:xfrm>
            <a:off x="4746060" y="1847964"/>
            <a:ext cx="431800" cy="34297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q</a:t>
            </a:r>
          </a:p>
        </p:txBody>
      </p:sp>
      <p:sp>
        <p:nvSpPr>
          <p:cNvPr id="38918" name="Rectangle 20"/>
          <p:cNvSpPr>
            <a:spLocks noChangeArrowheads="1"/>
          </p:cNvSpPr>
          <p:nvPr/>
        </p:nvSpPr>
        <p:spPr bwMode="auto">
          <a:xfrm>
            <a:off x="5166727" y="2838145"/>
            <a:ext cx="86360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38919" name="Text Box 21"/>
          <p:cNvSpPr txBox="1">
            <a:spLocks noChangeArrowheads="1"/>
          </p:cNvSpPr>
          <p:nvPr/>
        </p:nvSpPr>
        <p:spPr bwMode="auto">
          <a:xfrm>
            <a:off x="4317432" y="2406345"/>
            <a:ext cx="985834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front</a:t>
            </a:r>
          </a:p>
        </p:txBody>
      </p:sp>
      <p:sp>
        <p:nvSpPr>
          <p:cNvPr id="38920" name="Text Box 22"/>
          <p:cNvSpPr txBox="1">
            <a:spLocks noChangeArrowheads="1"/>
          </p:cNvSpPr>
          <p:nvPr/>
        </p:nvSpPr>
        <p:spPr bwMode="auto">
          <a:xfrm>
            <a:off x="4520628" y="2873070"/>
            <a:ext cx="792163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rear</a:t>
            </a:r>
          </a:p>
        </p:txBody>
      </p:sp>
      <p:sp>
        <p:nvSpPr>
          <p:cNvPr id="38921" name="Text Box 45"/>
          <p:cNvSpPr txBox="1">
            <a:spLocks noChangeArrowheads="1"/>
          </p:cNvSpPr>
          <p:nvPr/>
        </p:nvSpPr>
        <p:spPr bwMode="auto">
          <a:xfrm>
            <a:off x="1252506" y="2518131"/>
            <a:ext cx="1861291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）空队</a:t>
            </a:r>
          </a:p>
        </p:txBody>
      </p:sp>
      <p:sp>
        <p:nvSpPr>
          <p:cNvPr id="38959" name="Text Box 65"/>
          <p:cNvSpPr txBox="1">
            <a:spLocks noChangeArrowheads="1"/>
          </p:cNvSpPr>
          <p:nvPr/>
        </p:nvSpPr>
        <p:spPr bwMode="auto">
          <a:xfrm>
            <a:off x="1252505" y="5913152"/>
            <a:ext cx="2538294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）出队一次</a:t>
            </a:r>
          </a:p>
        </p:txBody>
      </p:sp>
      <p:sp>
        <p:nvSpPr>
          <p:cNvPr id="38943" name="Text Box 46"/>
          <p:cNvSpPr txBox="1">
            <a:spLocks noChangeArrowheads="1"/>
          </p:cNvSpPr>
          <p:nvPr/>
        </p:nvSpPr>
        <p:spPr bwMode="auto">
          <a:xfrm>
            <a:off x="1343742" y="4174827"/>
            <a:ext cx="2747225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</a:t>
            </a:r>
            <a:r>
              <a:rPr lang="en-US" altLang="zh-CN" i="1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i="1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i="1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进队</a:t>
            </a:r>
          </a:p>
        </p:txBody>
      </p:sp>
      <p:grpSp>
        <p:nvGrpSpPr>
          <p:cNvPr id="2" name="组合 54"/>
          <p:cNvGrpSpPr/>
          <p:nvPr/>
        </p:nvGrpSpPr>
        <p:grpSpPr>
          <a:xfrm>
            <a:off x="4333317" y="2727177"/>
            <a:ext cx="6299187" cy="2311250"/>
            <a:chOff x="2373306" y="1886100"/>
            <a:chExt cx="6299187" cy="2311250"/>
          </a:xfrm>
        </p:grpSpPr>
        <p:sp>
          <p:nvSpPr>
            <p:cNvPr id="38924" name="Rectangle 24"/>
            <p:cNvSpPr>
              <a:spLocks noChangeArrowheads="1"/>
            </p:cNvSpPr>
            <p:nvPr/>
          </p:nvSpPr>
          <p:spPr bwMode="auto">
            <a:xfrm>
              <a:off x="3200380" y="3333750"/>
              <a:ext cx="86360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25" name="Rectangle 25"/>
            <p:cNvSpPr>
              <a:spLocks noChangeArrowheads="1"/>
            </p:cNvSpPr>
            <p:nvPr/>
          </p:nvSpPr>
          <p:spPr bwMode="auto">
            <a:xfrm>
              <a:off x="4530705" y="333375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endParaRPr lang="en-US" altLang="zh-CN" sz="18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26" name="Rectangle 26"/>
            <p:cNvSpPr>
              <a:spLocks noChangeArrowheads="1"/>
            </p:cNvSpPr>
            <p:nvPr/>
          </p:nvSpPr>
          <p:spPr bwMode="auto">
            <a:xfrm>
              <a:off x="5035530" y="333375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27" name="Line 27"/>
            <p:cNvSpPr>
              <a:spLocks noChangeShapeType="1"/>
            </p:cNvSpPr>
            <p:nvPr/>
          </p:nvSpPr>
          <p:spPr bwMode="auto">
            <a:xfrm>
              <a:off x="3775055" y="3549650"/>
              <a:ext cx="792163" cy="0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28" name="Rectangle 28"/>
            <p:cNvSpPr>
              <a:spLocks noChangeArrowheads="1"/>
            </p:cNvSpPr>
            <p:nvPr/>
          </p:nvSpPr>
          <p:spPr bwMode="auto">
            <a:xfrm>
              <a:off x="6043593" y="333375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endParaRPr lang="en-US" altLang="zh-CN" sz="18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29" name="Rectangle 29"/>
            <p:cNvSpPr>
              <a:spLocks noChangeArrowheads="1"/>
            </p:cNvSpPr>
            <p:nvPr/>
          </p:nvSpPr>
          <p:spPr bwMode="auto">
            <a:xfrm>
              <a:off x="6548418" y="333375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30" name="Line 30"/>
            <p:cNvSpPr>
              <a:spLocks noChangeShapeType="1"/>
            </p:cNvSpPr>
            <p:nvPr/>
          </p:nvSpPr>
          <p:spPr bwMode="auto">
            <a:xfrm>
              <a:off x="5287943" y="3549650"/>
              <a:ext cx="792163" cy="0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31" name="Rectangle 31"/>
            <p:cNvSpPr>
              <a:spLocks noChangeArrowheads="1"/>
            </p:cNvSpPr>
            <p:nvPr/>
          </p:nvSpPr>
          <p:spPr bwMode="auto">
            <a:xfrm>
              <a:off x="7627918" y="333375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endParaRPr lang="en-US" altLang="zh-CN" sz="18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32" name="Rectangle 32"/>
            <p:cNvSpPr>
              <a:spLocks noChangeArrowheads="1"/>
            </p:cNvSpPr>
            <p:nvPr/>
          </p:nvSpPr>
          <p:spPr bwMode="auto">
            <a:xfrm>
              <a:off x="8132743" y="333375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sp>
          <p:nvSpPr>
            <p:cNvPr id="38933" name="Line 34"/>
            <p:cNvSpPr>
              <a:spLocks noChangeShapeType="1"/>
            </p:cNvSpPr>
            <p:nvPr/>
          </p:nvSpPr>
          <p:spPr bwMode="auto">
            <a:xfrm>
              <a:off x="6799243" y="3549650"/>
              <a:ext cx="792163" cy="0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34" name="Arc 36"/>
            <p:cNvSpPr>
              <a:spLocks/>
            </p:cNvSpPr>
            <p:nvPr/>
          </p:nvSpPr>
          <p:spPr bwMode="auto">
            <a:xfrm>
              <a:off x="3127355" y="2973388"/>
              <a:ext cx="360363" cy="360363"/>
            </a:xfrm>
            <a:custGeom>
              <a:avLst/>
              <a:gdLst>
                <a:gd name="T0" fmla="*/ 0 w 21600"/>
                <a:gd name="T1" fmla="*/ 0 h 21600"/>
                <a:gd name="T2" fmla="*/ 227 w 21600"/>
                <a:gd name="T3" fmla="*/ 227 h 21600"/>
                <a:gd name="T4" fmla="*/ 0 w 21600"/>
                <a:gd name="T5" fmla="*/ 22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35" name="Text Box 37"/>
            <p:cNvSpPr txBox="1">
              <a:spLocks noChangeArrowheads="1"/>
            </p:cNvSpPr>
            <p:nvPr/>
          </p:nvSpPr>
          <p:spPr bwMode="auto">
            <a:xfrm>
              <a:off x="2782878" y="2686050"/>
              <a:ext cx="431800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38936" name="Text Box 38"/>
            <p:cNvSpPr txBox="1">
              <a:spLocks noChangeArrowheads="1"/>
            </p:cNvSpPr>
            <p:nvPr/>
          </p:nvSpPr>
          <p:spPr bwMode="auto">
            <a:xfrm>
              <a:off x="4572000" y="2846388"/>
              <a:ext cx="1008063" cy="3139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队头</a:t>
              </a:r>
            </a:p>
          </p:txBody>
        </p:sp>
        <p:sp>
          <p:nvSpPr>
            <p:cNvPr id="38937" name="Text Box 39"/>
            <p:cNvSpPr txBox="1">
              <a:spLocks noChangeArrowheads="1"/>
            </p:cNvSpPr>
            <p:nvPr/>
          </p:nvSpPr>
          <p:spPr bwMode="auto">
            <a:xfrm>
              <a:off x="7519968" y="2846388"/>
              <a:ext cx="1008063" cy="3139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队尾</a:t>
              </a:r>
            </a:p>
          </p:txBody>
        </p:sp>
        <p:sp>
          <p:nvSpPr>
            <p:cNvPr id="38938" name="Line 40"/>
            <p:cNvSpPr>
              <a:spLocks noChangeShapeType="1"/>
            </p:cNvSpPr>
            <p:nvPr/>
          </p:nvSpPr>
          <p:spPr bwMode="auto">
            <a:xfrm flipV="1">
              <a:off x="7905730" y="3738563"/>
              <a:ext cx="0" cy="252413"/>
            </a:xfrm>
            <a:prstGeom prst="line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39" name="Rectangle 41"/>
            <p:cNvSpPr>
              <a:spLocks noChangeArrowheads="1"/>
            </p:cNvSpPr>
            <p:nvPr/>
          </p:nvSpPr>
          <p:spPr bwMode="auto">
            <a:xfrm>
              <a:off x="3200380" y="3765550"/>
              <a:ext cx="86360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940" name="Text Box 42"/>
            <p:cNvSpPr txBox="1">
              <a:spLocks noChangeArrowheads="1"/>
            </p:cNvSpPr>
            <p:nvPr/>
          </p:nvSpPr>
          <p:spPr bwMode="auto">
            <a:xfrm>
              <a:off x="2373306" y="3333750"/>
              <a:ext cx="90328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</p:txBody>
        </p:sp>
        <p:sp>
          <p:nvSpPr>
            <p:cNvPr id="38941" name="Text Box 43"/>
            <p:cNvSpPr txBox="1">
              <a:spLocks noChangeArrowheads="1"/>
            </p:cNvSpPr>
            <p:nvPr/>
          </p:nvSpPr>
          <p:spPr bwMode="auto">
            <a:xfrm>
              <a:off x="2493953" y="3800475"/>
              <a:ext cx="792163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38942" name="Freeform 44"/>
            <p:cNvSpPr>
              <a:spLocks/>
            </p:cNvSpPr>
            <p:nvPr/>
          </p:nvSpPr>
          <p:spPr bwMode="auto">
            <a:xfrm>
              <a:off x="3775055" y="3968750"/>
              <a:ext cx="4133850" cy="1588"/>
            </a:xfrm>
            <a:custGeom>
              <a:avLst/>
              <a:gdLst>
                <a:gd name="T0" fmla="*/ 0 w 2604"/>
                <a:gd name="T1" fmla="*/ 8 h 8"/>
                <a:gd name="T2" fmla="*/ 2604 w 2604"/>
                <a:gd name="T3" fmla="*/ 0 h 8"/>
                <a:gd name="T4" fmla="*/ 0 60000 65536"/>
                <a:gd name="T5" fmla="*/ 0 60000 65536"/>
                <a:gd name="T6" fmla="*/ 0 w 2604"/>
                <a:gd name="T7" fmla="*/ 0 h 8"/>
                <a:gd name="T8" fmla="*/ 2604 w 2604"/>
                <a:gd name="T9" fmla="*/ 8 h 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04" h="8">
                  <a:moveTo>
                    <a:pt x="0" y="8"/>
                  </a:moveTo>
                  <a:lnTo>
                    <a:pt x="2604" y="0"/>
                  </a:lnTo>
                </a:path>
              </a:pathLst>
            </a:custGeom>
            <a:noFill/>
            <a:ln w="38100">
              <a:solidFill>
                <a:srgbClr val="660066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右弧形箭头 47"/>
            <p:cNvSpPr/>
            <p:nvPr/>
          </p:nvSpPr>
          <p:spPr>
            <a:xfrm rot="19663757">
              <a:off x="5142997" y="1886100"/>
              <a:ext cx="428628" cy="928694"/>
            </a:xfrm>
            <a:prstGeom prst="curvedLeftArrow">
              <a:avLst>
                <a:gd name="adj1" fmla="val 25000"/>
                <a:gd name="adj2" fmla="val 50000"/>
                <a:gd name="adj3" fmla="val 68384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组合 52"/>
          <p:cNvGrpSpPr/>
          <p:nvPr/>
        </p:nvGrpSpPr>
        <p:grpSpPr>
          <a:xfrm>
            <a:off x="4317433" y="4984458"/>
            <a:ext cx="4740271" cy="1612895"/>
            <a:chOff x="2357422" y="4143380"/>
            <a:chExt cx="4740271" cy="1612895"/>
          </a:xfrm>
        </p:grpSpPr>
        <p:grpSp>
          <p:nvGrpSpPr>
            <p:cNvPr id="4" name="组合 50"/>
            <p:cNvGrpSpPr/>
            <p:nvPr/>
          </p:nvGrpSpPr>
          <p:grpSpPr>
            <a:xfrm>
              <a:off x="2357422" y="4244975"/>
              <a:ext cx="4740271" cy="1511300"/>
              <a:chOff x="2357422" y="4244975"/>
              <a:chExt cx="4740271" cy="1511300"/>
            </a:xfrm>
          </p:grpSpPr>
          <p:sp>
            <p:nvSpPr>
              <p:cNvPr id="38945" name="Text Box 58"/>
              <p:cNvSpPr txBox="1">
                <a:spLocks noChangeArrowheads="1"/>
              </p:cNvSpPr>
              <p:nvPr/>
            </p:nvSpPr>
            <p:spPr bwMode="auto">
              <a:xfrm>
                <a:off x="2786050" y="4244975"/>
                <a:ext cx="431800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 i="1" dirty="0">
                    <a:solidFill>
                      <a:schemeClr val="tx1"/>
                    </a:solidFill>
                    <a:latin typeface="Consolas" pitchFamily="49" charset="0"/>
                    <a:ea typeface="楷体" pitchFamily="49" charset="-122"/>
                    <a:cs typeface="Consolas" pitchFamily="49" charset="0"/>
                  </a:rPr>
                  <a:t>q</a:t>
                </a:r>
              </a:p>
            </p:txBody>
          </p:sp>
          <p:sp>
            <p:nvSpPr>
              <p:cNvPr id="38946" name="Rectangle 47"/>
              <p:cNvSpPr>
                <a:spLocks noChangeArrowheads="1"/>
              </p:cNvSpPr>
              <p:nvPr/>
            </p:nvSpPr>
            <p:spPr bwMode="auto">
              <a:xfrm>
                <a:off x="3209905" y="4892675"/>
                <a:ext cx="863600" cy="431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47" name="Rectangle 48"/>
              <p:cNvSpPr>
                <a:spLocks noChangeArrowheads="1"/>
              </p:cNvSpPr>
              <p:nvPr/>
            </p:nvSpPr>
            <p:spPr bwMode="auto">
              <a:xfrm>
                <a:off x="4540230" y="4892675"/>
                <a:ext cx="539750" cy="431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>
                    <a:solidFill>
                      <a:schemeClr val="tx1"/>
                    </a:solidFill>
                    <a:latin typeface="Consolas" pitchFamily="49" charset="0"/>
                    <a:ea typeface="楷体" pitchFamily="49" charset="-122"/>
                    <a:cs typeface="Consolas" pitchFamily="49" charset="0"/>
                  </a:rPr>
                  <a:t>b</a:t>
                </a:r>
                <a:endParaRPr lang="en-US" altLang="zh-CN" sz="1800" baseline="-25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48" name="Rectangle 49"/>
              <p:cNvSpPr>
                <a:spLocks noChangeArrowheads="1"/>
              </p:cNvSpPr>
              <p:nvPr/>
            </p:nvSpPr>
            <p:spPr bwMode="auto">
              <a:xfrm>
                <a:off x="5045055" y="4892675"/>
                <a:ext cx="539750" cy="431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49" name="Line 50"/>
              <p:cNvSpPr>
                <a:spLocks noChangeShapeType="1"/>
              </p:cNvSpPr>
              <p:nvPr/>
            </p:nvSpPr>
            <p:spPr bwMode="auto">
              <a:xfrm>
                <a:off x="3784580" y="5108575"/>
                <a:ext cx="792163" cy="0"/>
              </a:xfrm>
              <a:prstGeom prst="line">
                <a:avLst/>
              </a:prstGeom>
              <a:noFill/>
              <a:ln w="38100">
                <a:solidFill>
                  <a:srgbClr val="660066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50" name="Rectangle 51"/>
              <p:cNvSpPr>
                <a:spLocks noChangeArrowheads="1"/>
              </p:cNvSpPr>
              <p:nvPr/>
            </p:nvSpPr>
            <p:spPr bwMode="auto">
              <a:xfrm>
                <a:off x="6053118" y="4892675"/>
                <a:ext cx="539750" cy="431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>
                    <a:solidFill>
                      <a:schemeClr val="tx1"/>
                    </a:solidFill>
                    <a:latin typeface="Consolas" pitchFamily="49" charset="0"/>
                    <a:ea typeface="楷体" pitchFamily="49" charset="-122"/>
                    <a:cs typeface="Consolas" pitchFamily="49" charset="0"/>
                  </a:rPr>
                  <a:t>c</a:t>
                </a:r>
                <a:endParaRPr lang="en-US" altLang="zh-CN" sz="18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51" name="Rectangle 52"/>
              <p:cNvSpPr>
                <a:spLocks noChangeArrowheads="1"/>
              </p:cNvSpPr>
              <p:nvPr/>
            </p:nvSpPr>
            <p:spPr bwMode="auto">
              <a:xfrm>
                <a:off x="6557943" y="4892675"/>
                <a:ext cx="539750" cy="431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zh-CN" altLang="en-US" sz="1800" dirty="0">
                    <a:solidFill>
                      <a:schemeClr val="tx1"/>
                    </a:solidFill>
                    <a:latin typeface="Consolas" pitchFamily="49" charset="0"/>
                    <a:ea typeface="楷体" pitchFamily="49" charset="-122"/>
                    <a:cs typeface="Consolas" pitchFamily="49" charset="0"/>
                  </a:rPr>
                  <a:t>∧</a:t>
                </a:r>
                <a:endParaRPr lang="zh-CN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52" name="Line 53"/>
              <p:cNvSpPr>
                <a:spLocks noChangeShapeType="1"/>
              </p:cNvSpPr>
              <p:nvPr/>
            </p:nvSpPr>
            <p:spPr bwMode="auto">
              <a:xfrm>
                <a:off x="5297468" y="5108575"/>
                <a:ext cx="792163" cy="0"/>
              </a:xfrm>
              <a:prstGeom prst="line">
                <a:avLst/>
              </a:prstGeom>
              <a:noFill/>
              <a:ln w="38100">
                <a:solidFill>
                  <a:srgbClr val="660066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53" name="Arc 57"/>
              <p:cNvSpPr>
                <a:spLocks/>
              </p:cNvSpPr>
              <p:nvPr/>
            </p:nvSpPr>
            <p:spPr bwMode="auto">
              <a:xfrm>
                <a:off x="3136880" y="4532313"/>
                <a:ext cx="360363" cy="360363"/>
              </a:xfrm>
              <a:custGeom>
                <a:avLst/>
                <a:gdLst>
                  <a:gd name="T0" fmla="*/ 0 w 21600"/>
                  <a:gd name="T1" fmla="*/ 0 h 21600"/>
                  <a:gd name="T2" fmla="*/ 227 w 21600"/>
                  <a:gd name="T3" fmla="*/ 227 h 21600"/>
                  <a:gd name="T4" fmla="*/ 0 w 21600"/>
                  <a:gd name="T5" fmla="*/ 22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39801"/>
                </a:solidFill>
                <a:round/>
                <a:headEnd/>
                <a:tailEnd type="stealth" w="lg" len="lg"/>
              </a:ln>
            </p:spPr>
            <p:txBody>
              <a:bodyPr wrap="none" anchor="ctr"/>
              <a:lstStyle/>
              <a:p>
                <a:endPara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54" name="Line 60"/>
              <p:cNvSpPr>
                <a:spLocks noChangeShapeType="1"/>
              </p:cNvSpPr>
              <p:nvPr/>
            </p:nvSpPr>
            <p:spPr bwMode="auto">
              <a:xfrm flipV="1">
                <a:off x="6440468" y="5297488"/>
                <a:ext cx="0" cy="252413"/>
              </a:xfrm>
              <a:prstGeom prst="line">
                <a:avLst/>
              </a:prstGeom>
              <a:noFill/>
              <a:ln w="38100">
                <a:solidFill>
                  <a:srgbClr val="660066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55" name="Rectangle 61"/>
              <p:cNvSpPr>
                <a:spLocks noChangeArrowheads="1"/>
              </p:cNvSpPr>
              <p:nvPr/>
            </p:nvSpPr>
            <p:spPr bwMode="auto">
              <a:xfrm>
                <a:off x="3209905" y="5324475"/>
                <a:ext cx="863600" cy="431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zh-CN" sz="18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  <p:sp>
            <p:nvSpPr>
              <p:cNvPr id="38956" name="Text Box 62"/>
              <p:cNvSpPr txBox="1">
                <a:spLocks noChangeArrowheads="1"/>
              </p:cNvSpPr>
              <p:nvPr/>
            </p:nvSpPr>
            <p:spPr bwMode="auto">
              <a:xfrm>
                <a:off x="2357422" y="4892675"/>
                <a:ext cx="912810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>
                    <a:solidFill>
                      <a:schemeClr val="tx1"/>
                    </a:solidFill>
                    <a:latin typeface="Consolas" pitchFamily="49" charset="0"/>
                    <a:ea typeface="楷体" pitchFamily="49" charset="-122"/>
                    <a:cs typeface="Consolas" pitchFamily="49" charset="0"/>
                  </a:rPr>
                  <a:t>front</a:t>
                </a:r>
              </a:p>
            </p:txBody>
          </p:sp>
          <p:sp>
            <p:nvSpPr>
              <p:cNvPr id="38957" name="Text Box 63"/>
              <p:cNvSpPr txBox="1">
                <a:spLocks noChangeArrowheads="1"/>
              </p:cNvSpPr>
              <p:nvPr/>
            </p:nvSpPr>
            <p:spPr bwMode="auto">
              <a:xfrm>
                <a:off x="2487593" y="5359400"/>
                <a:ext cx="792163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>
                    <a:solidFill>
                      <a:schemeClr val="tx1"/>
                    </a:solidFill>
                    <a:latin typeface="Consolas" pitchFamily="49" charset="0"/>
                    <a:ea typeface="楷体" pitchFamily="49" charset="-122"/>
                    <a:cs typeface="Consolas" pitchFamily="49" charset="0"/>
                  </a:rPr>
                  <a:t>rear</a:t>
                </a:r>
              </a:p>
            </p:txBody>
          </p:sp>
          <p:sp>
            <p:nvSpPr>
              <p:cNvPr id="38958" name="Freeform 64"/>
              <p:cNvSpPr>
                <a:spLocks/>
              </p:cNvSpPr>
              <p:nvPr/>
            </p:nvSpPr>
            <p:spPr bwMode="auto">
              <a:xfrm>
                <a:off x="3784580" y="5543550"/>
                <a:ext cx="2651125" cy="1588"/>
              </a:xfrm>
              <a:custGeom>
                <a:avLst/>
                <a:gdLst>
                  <a:gd name="T0" fmla="*/ 0 w 1670"/>
                  <a:gd name="T1" fmla="*/ 7 h 7"/>
                  <a:gd name="T2" fmla="*/ 1670 w 1670"/>
                  <a:gd name="T3" fmla="*/ 0 h 7"/>
                  <a:gd name="T4" fmla="*/ 0 60000 65536"/>
                  <a:gd name="T5" fmla="*/ 0 60000 65536"/>
                  <a:gd name="T6" fmla="*/ 0 w 1670"/>
                  <a:gd name="T7" fmla="*/ 0 h 7"/>
                  <a:gd name="T8" fmla="*/ 1670 w 1670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70" h="7">
                    <a:moveTo>
                      <a:pt x="0" y="7"/>
                    </a:moveTo>
                    <a:lnTo>
                      <a:pt x="1670" y="0"/>
                    </a:lnTo>
                  </a:path>
                </a:pathLst>
              </a:custGeom>
              <a:noFill/>
              <a:ln w="38100">
                <a:solidFill>
                  <a:srgbClr val="660066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endParaRPr>
              </a:p>
            </p:txBody>
          </p:sp>
        </p:grpSp>
        <p:sp>
          <p:nvSpPr>
            <p:cNvPr id="49" name="下箭头 48"/>
            <p:cNvSpPr/>
            <p:nvPr/>
          </p:nvSpPr>
          <p:spPr>
            <a:xfrm>
              <a:off x="5143504" y="4143380"/>
              <a:ext cx="285752" cy="571504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5ADA75A-4731-4E58-BA86-F69A08C38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0462F017-F325-4D10-9CBE-453C95C10A4C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55" name="图片 54" descr="乐高玩具&#10;&#10;低可信度描述已自动生成">
            <a:extLst>
              <a:ext uri="{FF2B5EF4-FFF2-40B4-BE49-F238E27FC236}">
                <a16:creationId xmlns:a16="http://schemas.microsoft.com/office/drawing/2014/main" id="{65453081-1CCF-4955-83BB-45EEA46F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59" grpId="0"/>
      <p:bldP spid="389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2937660" y="2195375"/>
            <a:ext cx="6316680" cy="1523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typedef struct qnode</a:t>
            </a:r>
            <a:endParaRPr lang="en-US" altLang="zh-CN" dirty="0"/>
          </a:p>
          <a:p>
            <a:r>
              <a:rPr lang="en-US" altLang="zh-CN"/>
              <a:t>{  ElemType </a:t>
            </a:r>
            <a:r>
              <a:rPr lang="en-US" altLang="zh-CN" dirty="0"/>
              <a:t>data;</a:t>
            </a:r>
            <a:r>
              <a:rPr lang="en-US" altLang="zh-CN"/>
              <a:t>	</a:t>
            </a:r>
            <a:r>
              <a:rPr lang="en-US" altLang="zh-CN" dirty="0"/>
              <a:t>//</a:t>
            </a:r>
            <a:r>
              <a:rPr lang="zh-CN" altLang="en-US" dirty="0"/>
              <a:t>数据元素</a:t>
            </a:r>
          </a:p>
          <a:p>
            <a:r>
              <a:rPr lang="zh-CN" altLang="en-US"/>
              <a:t>   </a:t>
            </a:r>
            <a:r>
              <a:rPr lang="en-US" altLang="zh-CN"/>
              <a:t>struct qnode</a:t>
            </a:r>
            <a:r>
              <a:rPr lang="en-US" altLang="zh-CN" dirty="0"/>
              <a:t> *next;</a:t>
            </a:r>
          </a:p>
          <a:p>
            <a:r>
              <a:rPr lang="en-US" altLang="zh-CN"/>
              <a:t>}  </a:t>
            </a:r>
            <a:r>
              <a:rPr lang="en-US" altLang="zh-CN">
                <a:solidFill>
                  <a:srgbClr val="F39801"/>
                </a:solidFill>
              </a:rPr>
              <a:t>DataNode</a:t>
            </a:r>
            <a:r>
              <a:rPr lang="en-US" altLang="zh-CN"/>
              <a:t>;</a:t>
            </a:r>
            <a:endParaRPr lang="en-US" altLang="zh-CN" dirty="0"/>
          </a:p>
        </p:txBody>
      </p:sp>
      <p:sp>
        <p:nvSpPr>
          <p:cNvPr id="39939" name="Text Box 1027"/>
          <p:cNvSpPr txBox="1">
            <a:spLocks noChangeArrowheads="1"/>
          </p:cNvSpPr>
          <p:nvPr/>
        </p:nvSpPr>
        <p:spPr bwMode="auto">
          <a:xfrm>
            <a:off x="2937660" y="4869160"/>
            <a:ext cx="6316680" cy="1523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typedef struct</a:t>
            </a:r>
            <a:endParaRPr lang="en-US" altLang="zh-CN" dirty="0"/>
          </a:p>
          <a:p>
            <a:r>
              <a:rPr lang="en-US" altLang="zh-CN"/>
              <a:t>{  </a:t>
            </a:r>
            <a:r>
              <a:rPr lang="en-US" altLang="zh-CN">
                <a:solidFill>
                  <a:srgbClr val="F39801"/>
                </a:solidFill>
              </a:rPr>
              <a:t>DataNode</a:t>
            </a:r>
            <a:r>
              <a:rPr lang="en-US" altLang="zh-CN"/>
              <a:t> </a:t>
            </a:r>
            <a:r>
              <a:rPr lang="en-US" altLang="zh-CN" dirty="0"/>
              <a:t>*front;</a:t>
            </a:r>
            <a:r>
              <a:rPr lang="en-US" altLang="zh-CN"/>
              <a:t>	</a:t>
            </a:r>
            <a:r>
              <a:rPr lang="en-US" altLang="zh-CN" dirty="0"/>
              <a:t>//</a:t>
            </a:r>
            <a:r>
              <a:rPr lang="zh-CN" altLang="en-US" dirty="0"/>
              <a:t>指向单链表</a:t>
            </a:r>
            <a:r>
              <a:rPr lang="zh-CN" altLang="en-US"/>
              <a:t>队头结点</a:t>
            </a:r>
            <a:endParaRPr lang="zh-CN" altLang="en-US" dirty="0"/>
          </a:p>
          <a:p>
            <a:r>
              <a:rPr lang="zh-CN" altLang="en-US"/>
              <a:t>  </a:t>
            </a:r>
            <a:r>
              <a:rPr lang="zh-CN" altLang="en-US">
                <a:solidFill>
                  <a:srgbClr val="F39801"/>
                </a:solidFill>
              </a:rPr>
              <a:t> </a:t>
            </a:r>
            <a:r>
              <a:rPr lang="en-US" altLang="zh-CN">
                <a:solidFill>
                  <a:srgbClr val="F39801"/>
                </a:solidFill>
              </a:rPr>
              <a:t>DataNode </a:t>
            </a:r>
            <a:r>
              <a:rPr lang="en-US" altLang="zh-CN" dirty="0"/>
              <a:t>*rear; </a:t>
            </a:r>
            <a:r>
              <a:rPr lang="en-US" altLang="zh-CN"/>
              <a:t>	</a:t>
            </a:r>
            <a:r>
              <a:rPr lang="en-US" altLang="zh-CN" dirty="0"/>
              <a:t>//</a:t>
            </a:r>
            <a:r>
              <a:rPr lang="zh-CN" altLang="en-US" dirty="0"/>
              <a:t>指向单链表</a:t>
            </a:r>
            <a:r>
              <a:rPr lang="zh-CN" altLang="en-US"/>
              <a:t>队尾结点</a:t>
            </a:r>
            <a:endParaRPr lang="zh-CN" altLang="en-US" dirty="0"/>
          </a:p>
          <a:p>
            <a:r>
              <a:rPr lang="en-US" altLang="zh-CN"/>
              <a:t>}  </a:t>
            </a:r>
            <a:r>
              <a:rPr lang="en-US" altLang="zh-CN">
                <a:solidFill>
                  <a:srgbClr val="CE3B37"/>
                </a:solidFill>
              </a:rPr>
              <a:t>LinkQuNode; </a:t>
            </a:r>
            <a:endParaRPr lang="en-US" altLang="zh-CN" dirty="0">
              <a:solidFill>
                <a:srgbClr val="CE3B37"/>
              </a:solidFill>
            </a:endParaRPr>
          </a:p>
        </p:txBody>
      </p:sp>
      <p:sp>
        <p:nvSpPr>
          <p:cNvPr id="39940" name="Text Box 1028"/>
          <p:cNvSpPr txBox="1">
            <a:spLocks noChangeArrowheads="1"/>
          </p:cNvSpPr>
          <p:nvPr/>
        </p:nvSpPr>
        <p:spPr bwMode="auto">
          <a:xfrm>
            <a:off x="1775520" y="4293061"/>
            <a:ext cx="5976937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链队结点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类型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LinkQuNode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声明如下：</a:t>
            </a:r>
          </a:p>
        </p:txBody>
      </p:sp>
      <p:sp>
        <p:nvSpPr>
          <p:cNvPr id="39941" name="Text Box 1029"/>
          <p:cNvSpPr txBox="1">
            <a:spLocks noChangeArrowheads="1"/>
          </p:cNvSpPr>
          <p:nvPr/>
        </p:nvSpPr>
        <p:spPr bwMode="auto">
          <a:xfrm>
            <a:off x="1775520" y="1506711"/>
            <a:ext cx="6264275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单链表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数据结点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类型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DataNode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声明如下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EA4057-ABBE-4B88-84A0-E0766DCE5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AB28616-DA37-42EC-80E2-FEDFB7091EE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1" name="图片 10" descr="乐高玩具&#10;&#10;低可信度描述已自动生成">
            <a:extLst>
              <a:ext uri="{FF2B5EF4-FFF2-40B4-BE49-F238E27FC236}">
                <a16:creationId xmlns:a16="http://schemas.microsoft.com/office/drawing/2014/main" id="{F3B28DCD-DB9D-4D67-A9D2-7CC305907F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2000">
            <a:off x="8884744" y="192812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3152768" y="4798540"/>
            <a:ext cx="5886465" cy="1934926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>
            <a:defPPr>
              <a:defRPr lang="zh-CN"/>
            </a:defPPr>
            <a:lvl1pPr marL="342900" indent="-342900" algn="l">
              <a:lnSpc>
                <a:spcPts val="3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dirty="0"/>
              <a:t> </a:t>
            </a:r>
            <a:r>
              <a:rPr lang="zh-CN" altLang="en-US" dirty="0">
                <a:solidFill>
                  <a:srgbClr val="CE3B37"/>
                </a:solidFill>
              </a:rPr>
              <a:t>队空</a:t>
            </a:r>
            <a:r>
              <a:rPr lang="zh-CN" altLang="en-US">
                <a:solidFill>
                  <a:srgbClr val="CE3B37"/>
                </a:solidFill>
              </a:rPr>
              <a:t>条件：</a:t>
            </a:r>
            <a:r>
              <a:rPr lang="en-US" altLang="zh-CN" dirty="0"/>
              <a:t>front=rear=NULL</a:t>
            </a:r>
          </a:p>
          <a:p>
            <a:r>
              <a:rPr lang="zh-CN" altLang="en-US" dirty="0">
                <a:solidFill>
                  <a:srgbClr val="CE3B37"/>
                </a:solidFill>
              </a:rPr>
              <a:t> 队满条件：</a:t>
            </a:r>
            <a:r>
              <a:rPr lang="zh-CN" altLang="en-US" dirty="0"/>
              <a:t>不考虑</a:t>
            </a:r>
          </a:p>
          <a:p>
            <a:r>
              <a:rPr lang="zh-CN" altLang="en-US" dirty="0"/>
              <a:t> </a:t>
            </a:r>
            <a:r>
              <a:rPr lang="zh-CN" altLang="en-US">
                <a:solidFill>
                  <a:srgbClr val="CE3B37"/>
                </a:solidFill>
              </a:rPr>
              <a:t>进队</a:t>
            </a:r>
            <a:r>
              <a:rPr lang="en-US" altLang="zh-CN" dirty="0">
                <a:solidFill>
                  <a:srgbClr val="CE3B37"/>
                </a:solidFill>
              </a:rPr>
              <a:t>e</a:t>
            </a:r>
            <a:r>
              <a:rPr lang="zh-CN" altLang="en-US" dirty="0">
                <a:solidFill>
                  <a:srgbClr val="CE3B37"/>
                </a:solidFill>
              </a:rPr>
              <a:t>操作：</a:t>
            </a:r>
            <a:r>
              <a:rPr lang="zh-CN" altLang="en-US"/>
              <a:t>将包含</a:t>
            </a:r>
            <a:r>
              <a:rPr lang="en-US" altLang="zh-CN"/>
              <a:t>e</a:t>
            </a:r>
            <a:r>
              <a:rPr lang="zh-CN" altLang="en-US"/>
              <a:t>的结点插入</a:t>
            </a:r>
            <a:r>
              <a:rPr lang="zh-CN" altLang="en-US" dirty="0"/>
              <a:t>到单链表表尾</a:t>
            </a:r>
          </a:p>
          <a:p>
            <a:r>
              <a:rPr lang="zh-CN" altLang="en-US" dirty="0"/>
              <a:t> </a:t>
            </a:r>
            <a:r>
              <a:rPr lang="zh-CN" altLang="en-US" dirty="0">
                <a:solidFill>
                  <a:srgbClr val="CE3B37"/>
                </a:solidFill>
              </a:rPr>
              <a:t>出队操作：</a:t>
            </a:r>
            <a:r>
              <a:rPr lang="zh-CN" altLang="en-US" dirty="0"/>
              <a:t>删除单链表</a:t>
            </a:r>
            <a:r>
              <a:rPr lang="zh-CN" altLang="en-US"/>
              <a:t>首数据结点</a:t>
            </a:r>
            <a:endParaRPr lang="zh-CN" altLang="en-US" dirty="0"/>
          </a:p>
        </p:txBody>
      </p:sp>
      <p:sp>
        <p:nvSpPr>
          <p:cNvPr id="40963" name="Text Box 5"/>
          <p:cNvSpPr txBox="1">
            <a:spLocks noChangeArrowheads="1"/>
          </p:cNvSpPr>
          <p:nvPr/>
        </p:nvSpPr>
        <p:spPr bwMode="auto">
          <a:xfrm>
            <a:off x="2049936" y="4349582"/>
            <a:ext cx="214333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链队的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要素：</a:t>
            </a:r>
          </a:p>
        </p:txBody>
      </p:sp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3289028" y="1556867"/>
            <a:ext cx="792163" cy="4333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</a:t>
            </a:r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3289028" y="1990253"/>
            <a:ext cx="792163" cy="4333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</a:t>
            </a:r>
          </a:p>
        </p:txBody>
      </p:sp>
      <p:sp>
        <p:nvSpPr>
          <p:cNvPr id="40966" name="Line 8"/>
          <p:cNvSpPr>
            <a:spLocks noChangeShapeType="1"/>
          </p:cNvSpPr>
          <p:nvPr/>
        </p:nvSpPr>
        <p:spPr bwMode="auto">
          <a:xfrm>
            <a:off x="2857227" y="1701328"/>
            <a:ext cx="431800" cy="0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2450803" y="1510805"/>
            <a:ext cx="433387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q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4152628" y="1567978"/>
            <a:ext cx="1368425" cy="67800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front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rear</a:t>
            </a:r>
          </a:p>
        </p:txBody>
      </p:sp>
      <p:sp>
        <p:nvSpPr>
          <p:cNvPr id="40969" name="Text Box 11"/>
          <p:cNvSpPr txBox="1">
            <a:spLocks noChangeArrowheads="1"/>
          </p:cNvSpPr>
          <p:nvPr/>
        </p:nvSpPr>
        <p:spPr bwMode="auto">
          <a:xfrm>
            <a:off x="5170206" y="1784415"/>
            <a:ext cx="1152525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初始时</a:t>
            </a:r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3289028" y="3282478"/>
            <a:ext cx="792163" cy="4333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0971" name="Rectangle 13"/>
          <p:cNvSpPr>
            <a:spLocks noChangeArrowheads="1"/>
          </p:cNvSpPr>
          <p:nvPr/>
        </p:nvSpPr>
        <p:spPr bwMode="auto">
          <a:xfrm>
            <a:off x="3289028" y="3715867"/>
            <a:ext cx="792163" cy="4333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sz="1800">
              <a:solidFill>
                <a:schemeClr val="tx1"/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0972" name="Line 14"/>
          <p:cNvSpPr>
            <a:spLocks noChangeShapeType="1"/>
          </p:cNvSpPr>
          <p:nvPr/>
        </p:nvSpPr>
        <p:spPr bwMode="auto">
          <a:xfrm>
            <a:off x="2857227" y="3426941"/>
            <a:ext cx="431800" cy="0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973" name="Text Box 15"/>
          <p:cNvSpPr txBox="1">
            <a:spLocks noChangeArrowheads="1"/>
          </p:cNvSpPr>
          <p:nvPr/>
        </p:nvSpPr>
        <p:spPr bwMode="auto">
          <a:xfrm>
            <a:off x="2423841" y="3225317"/>
            <a:ext cx="433387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q</a:t>
            </a:r>
          </a:p>
        </p:txBody>
      </p:sp>
      <p:sp>
        <p:nvSpPr>
          <p:cNvPr id="40974" name="Rectangle 16"/>
          <p:cNvSpPr>
            <a:spLocks noChangeArrowheads="1"/>
          </p:cNvSpPr>
          <p:nvPr/>
        </p:nvSpPr>
        <p:spPr bwMode="auto">
          <a:xfrm>
            <a:off x="4582840" y="3284067"/>
            <a:ext cx="431800" cy="4333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</a:p>
        </p:txBody>
      </p:sp>
      <p:sp>
        <p:nvSpPr>
          <p:cNvPr id="40975" name="Rectangle 17"/>
          <p:cNvSpPr>
            <a:spLocks noChangeArrowheads="1"/>
          </p:cNvSpPr>
          <p:nvPr/>
        </p:nvSpPr>
        <p:spPr bwMode="auto">
          <a:xfrm>
            <a:off x="5016227" y="3285653"/>
            <a:ext cx="431800" cy="4333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0976" name="Line 18"/>
          <p:cNvSpPr>
            <a:spLocks noChangeShapeType="1"/>
          </p:cNvSpPr>
          <p:nvPr/>
        </p:nvSpPr>
        <p:spPr bwMode="auto">
          <a:xfrm>
            <a:off x="3790678" y="3501553"/>
            <a:ext cx="792163" cy="0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977" name="Rectangle 19"/>
          <p:cNvSpPr>
            <a:spLocks noChangeArrowheads="1"/>
          </p:cNvSpPr>
          <p:nvPr/>
        </p:nvSpPr>
        <p:spPr bwMode="auto">
          <a:xfrm>
            <a:off x="7967390" y="3285653"/>
            <a:ext cx="431800" cy="4333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sz="1800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</a:p>
        </p:txBody>
      </p:sp>
      <p:sp>
        <p:nvSpPr>
          <p:cNvPr id="40978" name="Rectangle 20"/>
          <p:cNvSpPr>
            <a:spLocks noChangeArrowheads="1"/>
          </p:cNvSpPr>
          <p:nvPr/>
        </p:nvSpPr>
        <p:spPr bwMode="auto">
          <a:xfrm>
            <a:off x="8400777" y="3287242"/>
            <a:ext cx="431800" cy="4333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altLang="zh-CN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  <a:p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0979" name="Line 21"/>
          <p:cNvSpPr>
            <a:spLocks noChangeShapeType="1"/>
          </p:cNvSpPr>
          <p:nvPr/>
        </p:nvSpPr>
        <p:spPr bwMode="auto">
          <a:xfrm>
            <a:off x="7175228" y="3503141"/>
            <a:ext cx="792163" cy="0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980" name="Line 22"/>
          <p:cNvSpPr>
            <a:spLocks noChangeShapeType="1"/>
          </p:cNvSpPr>
          <p:nvPr/>
        </p:nvSpPr>
        <p:spPr bwMode="auto">
          <a:xfrm>
            <a:off x="5230540" y="3501553"/>
            <a:ext cx="792162" cy="0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981" name="Line 23"/>
          <p:cNvSpPr>
            <a:spLocks noChangeShapeType="1"/>
          </p:cNvSpPr>
          <p:nvPr/>
        </p:nvSpPr>
        <p:spPr bwMode="auto">
          <a:xfrm>
            <a:off x="3790678" y="4004791"/>
            <a:ext cx="4537075" cy="0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 flipV="1">
            <a:off x="8327752" y="3717453"/>
            <a:ext cx="0" cy="287338"/>
          </a:xfrm>
          <a:prstGeom prst="line">
            <a:avLst/>
          </a:prstGeom>
          <a:noFill/>
          <a:ln w="38100">
            <a:solidFill>
              <a:srgbClr val="F3980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6241775" y="3308426"/>
            <a:ext cx="792162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40984" name="Text Box 26"/>
          <p:cNvSpPr txBox="1">
            <a:spLocks noChangeArrowheads="1"/>
          </p:cNvSpPr>
          <p:nvPr/>
        </p:nvSpPr>
        <p:spPr bwMode="auto">
          <a:xfrm>
            <a:off x="4582841" y="2709391"/>
            <a:ext cx="720725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队头</a:t>
            </a:r>
          </a:p>
        </p:txBody>
      </p:sp>
      <p:sp>
        <p:nvSpPr>
          <p:cNvPr id="40985" name="Text Box 27"/>
          <p:cNvSpPr txBox="1">
            <a:spLocks noChangeArrowheads="1"/>
          </p:cNvSpPr>
          <p:nvPr/>
        </p:nvSpPr>
        <p:spPr bwMode="auto">
          <a:xfrm>
            <a:off x="8038828" y="2709391"/>
            <a:ext cx="720725" cy="3139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队尾</a:t>
            </a:r>
          </a:p>
        </p:txBody>
      </p:sp>
      <p:sp>
        <p:nvSpPr>
          <p:cNvPr id="26" name="下箭头 25"/>
          <p:cNvSpPr/>
          <p:nvPr/>
        </p:nvSpPr>
        <p:spPr>
          <a:xfrm>
            <a:off x="5527395" y="2368061"/>
            <a:ext cx="285752" cy="64294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FB1DF3-225D-485A-89F5-AC7126F3A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D791BC03-065E-40E7-966C-2BA67403AB0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2" name="图片 31" descr="乐高玩具&#10;&#10;低可信度描述已自动生成">
            <a:extLst>
              <a:ext uri="{FF2B5EF4-FFF2-40B4-BE49-F238E27FC236}">
                <a16:creationId xmlns:a16="http://schemas.microsoft.com/office/drawing/2014/main" id="{28D23E90-5466-4597-A1EF-C2864323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2000">
            <a:off x="8884744" y="192812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439001" y="1548090"/>
            <a:ext cx="8143932" cy="237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链队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存储中，队列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的基本运算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（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）初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始化队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列</a:t>
            </a:r>
            <a:r>
              <a:rPr lang="en-US" altLang="zh-CN" dirty="0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InitQueue</a:t>
            </a:r>
            <a:r>
              <a:rPr lang="en-US" altLang="zh-CN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(q)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构造一个空队列，即只创建一个链队头结点，其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front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rear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域均置为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NULL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，不创建数据元素结点。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1808007" y="4279685"/>
            <a:ext cx="5976912" cy="1741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InitQueue</a:t>
            </a:r>
            <a:r>
              <a:rPr lang="en-US" altLang="zh-CN"/>
              <a:t>(LinkQuNode </a:t>
            </a:r>
            <a:r>
              <a:rPr lang="en-US" altLang="zh-CN" dirty="0"/>
              <a:t>*&amp;q)</a:t>
            </a:r>
          </a:p>
          <a:p>
            <a:pPr>
              <a:lnSpc>
                <a:spcPct val="100000"/>
              </a:lnSpc>
            </a:pPr>
            <a:r>
              <a:rPr lang="en-US" altLang="zh-CN"/>
              <a:t>{  q=(LinkQuNode *)malloc(sizeof(LinkQuNode));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/>
              <a:t>   q-</a:t>
            </a:r>
            <a:r>
              <a:rPr lang="en-US" altLang="zh-CN" dirty="0"/>
              <a:t>&gt;front=q-&gt;rear=NULL;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7930507" y="4472156"/>
            <a:ext cx="2957212" cy="1515692"/>
            <a:chOff x="2614920" y="4730742"/>
            <a:chExt cx="2957212" cy="1515692"/>
          </a:xfrm>
        </p:grpSpPr>
        <p:sp>
          <p:nvSpPr>
            <p:cNvPr id="41993" name="Text Box 9"/>
            <p:cNvSpPr txBox="1">
              <a:spLocks noChangeArrowheads="1"/>
            </p:cNvSpPr>
            <p:nvPr/>
          </p:nvSpPr>
          <p:spPr bwMode="auto">
            <a:xfrm>
              <a:off x="2636028" y="5932502"/>
              <a:ext cx="2087563" cy="3139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链队结点</a:t>
              </a:r>
              <a:endPara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340107" y="4776803"/>
              <a:ext cx="792163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Symbol" pitchFamily="18" charset="2"/>
                </a:rPr>
                <a:t>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340107" y="5210190"/>
              <a:ext cx="792163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Symbol" pitchFamily="18" charset="2"/>
                </a:rPr>
                <a:t>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908307" y="4921265"/>
              <a:ext cx="431800" cy="0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614920" y="4730742"/>
              <a:ext cx="433387" cy="34297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4203707" y="4787915"/>
              <a:ext cx="1368425" cy="74308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15" name="下箭头 14"/>
            <p:cNvSpPr/>
            <p:nvPr/>
          </p:nvSpPr>
          <p:spPr>
            <a:xfrm rot="16200000">
              <a:off x="2691614" y="5142195"/>
              <a:ext cx="433387" cy="571504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431CE64-D5ED-4089-A3C4-595C79AAC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71EDC9C-00A5-488F-9DF8-24B9AB5C290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0" name="图片 19" descr="乐高玩具&#10;&#10;低可信度描述已自动生成">
            <a:extLst>
              <a:ext uri="{FF2B5EF4-FFF2-40B4-BE49-F238E27FC236}">
                <a16:creationId xmlns:a16="http://schemas.microsoft.com/office/drawing/2014/main" id="{340A10BD-ED74-4E3B-BFA5-CD50F40CAD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2000">
            <a:off x="9616858" y="238572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1271714" y="1290658"/>
            <a:ext cx="9864598" cy="127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3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/>
              <a:t> </a:t>
            </a:r>
            <a:r>
              <a:rPr lang="zh-CN" altLang="en-US" sz="2400">
                <a:solidFill>
                  <a:srgbClr val="CE3B37"/>
                </a:solidFill>
              </a:rPr>
              <a:t>（</a:t>
            </a:r>
            <a:r>
              <a:rPr lang="en-US" altLang="zh-CN" sz="2400" dirty="0">
                <a:solidFill>
                  <a:srgbClr val="CE3B37"/>
                </a:solidFill>
              </a:rPr>
              <a:t>2</a:t>
            </a:r>
            <a:r>
              <a:rPr lang="zh-CN" altLang="en-US" sz="2400" dirty="0">
                <a:solidFill>
                  <a:srgbClr val="CE3B37"/>
                </a:solidFill>
              </a:rPr>
              <a:t>）</a:t>
            </a:r>
            <a:r>
              <a:rPr lang="zh-CN" altLang="en-US" sz="2400">
                <a:solidFill>
                  <a:srgbClr val="CE3B37"/>
                </a:solidFill>
              </a:rPr>
              <a:t>销毁队列</a:t>
            </a:r>
            <a:r>
              <a:rPr lang="en-US" altLang="zh-CN" sz="2400">
                <a:solidFill>
                  <a:srgbClr val="CE3B37"/>
                </a:solidFill>
              </a:rPr>
              <a:t>DestroyQueue</a:t>
            </a:r>
            <a:r>
              <a:rPr lang="en-US" altLang="zh-CN" sz="2400" dirty="0">
                <a:solidFill>
                  <a:srgbClr val="CE3B37"/>
                </a:solidFill>
              </a:rPr>
              <a:t>(q)</a:t>
            </a:r>
          </a:p>
          <a:p>
            <a:r>
              <a:rPr lang="en-US" altLang="zh-CN" sz="2400"/>
              <a:t>      </a:t>
            </a:r>
            <a:r>
              <a:rPr lang="zh-CN" altLang="en-US" sz="2400"/>
              <a:t>释放</a:t>
            </a:r>
            <a:r>
              <a:rPr lang="zh-CN" altLang="en-US" sz="2400" dirty="0"/>
              <a:t>队列占用</a:t>
            </a:r>
            <a:r>
              <a:rPr lang="zh-CN" altLang="en-US" sz="2400"/>
              <a:t>的存储空间，包括</a:t>
            </a:r>
            <a:r>
              <a:rPr lang="zh-CN" altLang="en-US" sz="2400" dirty="0"/>
              <a:t>链</a:t>
            </a:r>
            <a:r>
              <a:rPr lang="zh-CN" altLang="en-US" sz="2400"/>
              <a:t>队头结点和所有数据结点的存储空间。</a:t>
            </a:r>
            <a:endParaRPr lang="en-US" altLang="zh-CN" sz="2400" dirty="0"/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177620" y="2506824"/>
            <a:ext cx="7991475" cy="3151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DestroyQueue</a:t>
            </a:r>
            <a:r>
              <a:rPr lang="en-US" altLang="zh-CN"/>
              <a:t>(LinkQuNode </a:t>
            </a:r>
            <a:r>
              <a:rPr lang="en-US" altLang="zh-CN" dirty="0"/>
              <a:t>*&amp;</a:t>
            </a:r>
            <a:r>
              <a:rPr lang="en-US" altLang="zh-CN"/>
              <a:t>q)</a:t>
            </a:r>
            <a:endParaRPr lang="pt-BR" altLang="zh-CN" dirty="0"/>
          </a:p>
          <a:p>
            <a:pPr>
              <a:lnSpc>
                <a:spcPct val="50000"/>
              </a:lnSpc>
            </a:pPr>
            <a:r>
              <a:rPr lang="pt-BR" altLang="zh-CN"/>
              <a:t>{  DataNode </a:t>
            </a:r>
            <a:r>
              <a:rPr lang="pt-BR" altLang="zh-CN" dirty="0"/>
              <a:t>*p</a:t>
            </a:r>
            <a:r>
              <a:rPr lang="pt-BR" altLang="zh-CN"/>
              <a:t>=q-&gt;front</a:t>
            </a:r>
            <a:r>
              <a:rPr lang="zh-CN" altLang="pt-BR"/>
              <a:t>，</a:t>
            </a:r>
            <a:r>
              <a:rPr lang="pt-BR" altLang="zh-CN"/>
              <a:t>*</a:t>
            </a:r>
            <a:r>
              <a:rPr lang="pt-BR" altLang="zh-CN" dirty="0"/>
              <a:t>r</a:t>
            </a:r>
            <a:r>
              <a:rPr lang="pt-BR" altLang="zh-CN"/>
              <a:t>;  	</a:t>
            </a:r>
            <a:r>
              <a:rPr lang="pt-BR" altLang="zh-CN">
                <a:solidFill>
                  <a:srgbClr val="002060"/>
                </a:solidFill>
              </a:rPr>
              <a:t>//</a:t>
            </a:r>
            <a:r>
              <a:rPr lang="pt-BR" altLang="zh-CN" dirty="0">
                <a:solidFill>
                  <a:srgbClr val="002060"/>
                </a:solidFill>
              </a:rPr>
              <a:t>p</a:t>
            </a:r>
            <a:r>
              <a:rPr lang="zh-CN" altLang="pt-BR" dirty="0">
                <a:solidFill>
                  <a:srgbClr val="002060"/>
                </a:solidFill>
              </a:rPr>
              <a:t>指向队</a:t>
            </a:r>
            <a:r>
              <a:rPr lang="zh-CN" altLang="pt-BR">
                <a:solidFill>
                  <a:srgbClr val="002060"/>
                </a:solidFill>
              </a:rPr>
              <a:t>头数据</a:t>
            </a:r>
            <a:r>
              <a:rPr lang="zh-CN" altLang="en-US">
                <a:solidFill>
                  <a:srgbClr val="002060"/>
                </a:solidFill>
              </a:rPr>
              <a:t>结点</a:t>
            </a:r>
            <a:endParaRPr lang="zh-CN" altLang="pt-BR" dirty="0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pt-BR" altLang="zh-CN"/>
              <a:t>   </a:t>
            </a:r>
            <a:r>
              <a:rPr lang="en-US" altLang="zh-CN"/>
              <a:t>if  </a:t>
            </a:r>
            <a:r>
              <a:rPr lang="en-US" altLang="zh-CN" dirty="0"/>
              <a:t>(p!=NULL)</a:t>
            </a:r>
            <a:r>
              <a:rPr lang="en-US" altLang="zh-CN"/>
              <a:t>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释放数据结点占用</a:t>
            </a:r>
            <a:r>
              <a:rPr lang="zh-CN" altLang="en-US" dirty="0">
                <a:solidFill>
                  <a:srgbClr val="002060"/>
                </a:solidFill>
              </a:rPr>
              <a:t>空间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/>
              <a:t>{  r=p-</a:t>
            </a:r>
            <a:r>
              <a:rPr lang="en-US" altLang="zh-CN" dirty="0"/>
              <a:t>&gt;next;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while </a:t>
            </a:r>
            <a:r>
              <a:rPr lang="en-US" altLang="zh-CN" dirty="0"/>
              <a:t>(r!=NULL)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{  free(p</a:t>
            </a:r>
            <a:r>
              <a:rPr lang="en-US" altLang="zh-CN" dirty="0"/>
              <a:t>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	  p=r;r=p-</a:t>
            </a:r>
            <a:r>
              <a:rPr lang="en-US" altLang="zh-CN" dirty="0"/>
              <a:t>&gt;next;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free(p</a:t>
            </a:r>
            <a:r>
              <a:rPr lang="en-US" altLang="zh-CN" dirty="0"/>
              <a:t>);  free</a:t>
            </a:r>
            <a:r>
              <a:rPr lang="en-US" altLang="zh-CN"/>
              <a:t>(q</a:t>
            </a:r>
            <a:r>
              <a:rPr lang="en-US" altLang="zh-CN" dirty="0"/>
              <a:t>);</a:t>
            </a:r>
            <a:r>
              <a:rPr lang="en-US" altLang="zh-CN"/>
              <a:t>		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释放</a:t>
            </a:r>
            <a:r>
              <a:rPr lang="zh-CN" altLang="en-US">
                <a:solidFill>
                  <a:srgbClr val="002060"/>
                </a:solidFill>
              </a:rPr>
              <a:t>链队结点占用</a:t>
            </a:r>
            <a:r>
              <a:rPr lang="zh-CN" altLang="en-US" dirty="0">
                <a:solidFill>
                  <a:srgbClr val="002060"/>
                </a:solidFill>
              </a:rPr>
              <a:t>空间</a:t>
            </a:r>
          </a:p>
          <a:p>
            <a:pPr>
              <a:lnSpc>
                <a:spcPct val="5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2" name="组合 24"/>
          <p:cNvGrpSpPr/>
          <p:nvPr/>
        </p:nvGrpSpPr>
        <p:grpSpPr>
          <a:xfrm>
            <a:off x="2549743" y="5373217"/>
            <a:ext cx="6958037" cy="1368425"/>
            <a:chOff x="638151" y="5013325"/>
            <a:chExt cx="6958037" cy="1368425"/>
          </a:xfrm>
        </p:grpSpPr>
        <p:sp>
          <p:nvSpPr>
            <p:cNvPr id="43012" name="Rectangle 4"/>
            <p:cNvSpPr>
              <a:spLocks noChangeArrowheads="1"/>
            </p:cNvSpPr>
            <p:nvPr/>
          </p:nvSpPr>
          <p:spPr bwMode="auto">
            <a:xfrm>
              <a:off x="1476375" y="5514975"/>
              <a:ext cx="792163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Symbol" pitchFamily="18" charset="2"/>
              </a:endParaRPr>
            </a:p>
          </p:txBody>
        </p:sp>
        <p:sp>
          <p:nvSpPr>
            <p:cNvPr id="43013" name="Rectangle 5"/>
            <p:cNvSpPr>
              <a:spLocks noChangeArrowheads="1"/>
            </p:cNvSpPr>
            <p:nvPr/>
          </p:nvSpPr>
          <p:spPr bwMode="auto">
            <a:xfrm>
              <a:off x="1476375" y="5948363"/>
              <a:ext cx="792163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Symbol" pitchFamily="18" charset="2"/>
              </a:endParaRPr>
            </a:p>
          </p:txBody>
        </p:sp>
        <p:sp>
          <p:nvSpPr>
            <p:cNvPr id="43014" name="Line 6"/>
            <p:cNvSpPr>
              <a:spLocks noChangeShapeType="1"/>
            </p:cNvSpPr>
            <p:nvPr/>
          </p:nvSpPr>
          <p:spPr bwMode="auto">
            <a:xfrm>
              <a:off x="1044575" y="5659438"/>
              <a:ext cx="431800" cy="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15" name="Text Box 7"/>
            <p:cNvSpPr txBox="1">
              <a:spLocks noChangeArrowheads="1"/>
            </p:cNvSpPr>
            <p:nvPr/>
          </p:nvSpPr>
          <p:spPr bwMode="auto">
            <a:xfrm>
              <a:off x="638151" y="5429264"/>
              <a:ext cx="433387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43016" name="Rectangle 8"/>
            <p:cNvSpPr>
              <a:spLocks noChangeArrowheads="1"/>
            </p:cNvSpPr>
            <p:nvPr/>
          </p:nvSpPr>
          <p:spPr bwMode="auto">
            <a:xfrm>
              <a:off x="2770188" y="5516563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altLang="zh-CN" sz="18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17" name="Rectangle 9"/>
            <p:cNvSpPr>
              <a:spLocks noChangeArrowheads="1"/>
            </p:cNvSpPr>
            <p:nvPr/>
          </p:nvSpPr>
          <p:spPr bwMode="auto">
            <a:xfrm>
              <a:off x="3203575" y="5516563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1978025" y="5734050"/>
              <a:ext cx="792163" cy="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19" name="Rectangle 11"/>
            <p:cNvSpPr>
              <a:spLocks noChangeArrowheads="1"/>
            </p:cNvSpPr>
            <p:nvPr/>
          </p:nvSpPr>
          <p:spPr bwMode="auto">
            <a:xfrm>
              <a:off x="6731000" y="5516563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</a:t>
              </a:r>
            </a:p>
          </p:txBody>
        </p:sp>
        <p:sp>
          <p:nvSpPr>
            <p:cNvPr id="43020" name="Rectangle 12"/>
            <p:cNvSpPr>
              <a:spLocks noChangeArrowheads="1"/>
            </p:cNvSpPr>
            <p:nvPr/>
          </p:nvSpPr>
          <p:spPr bwMode="auto">
            <a:xfrm>
              <a:off x="7164388" y="5516563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sp>
          <p:nvSpPr>
            <p:cNvPr id="43021" name="Freeform 13"/>
            <p:cNvSpPr>
              <a:spLocks/>
            </p:cNvSpPr>
            <p:nvPr/>
          </p:nvSpPr>
          <p:spPr bwMode="auto">
            <a:xfrm>
              <a:off x="6324600" y="5737225"/>
              <a:ext cx="406400" cy="0"/>
            </a:xfrm>
            <a:custGeom>
              <a:avLst/>
              <a:gdLst>
                <a:gd name="T0" fmla="*/ 0 w 256"/>
                <a:gd name="T1" fmla="*/ 10 h 10"/>
                <a:gd name="T2" fmla="*/ 256 w 256"/>
                <a:gd name="T3" fmla="*/ 0 h 10"/>
                <a:gd name="T4" fmla="*/ 0 60000 65536"/>
                <a:gd name="T5" fmla="*/ 0 60000 65536"/>
                <a:gd name="T6" fmla="*/ 0 w 256"/>
                <a:gd name="T7" fmla="*/ 0 h 10"/>
                <a:gd name="T8" fmla="*/ 256 w 256"/>
                <a:gd name="T9" fmla="*/ 10 h 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6" h="10">
                  <a:moveTo>
                    <a:pt x="0" y="10"/>
                  </a:moveTo>
                  <a:lnTo>
                    <a:pt x="256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22" name="Freeform 14"/>
            <p:cNvSpPr>
              <a:spLocks/>
            </p:cNvSpPr>
            <p:nvPr/>
          </p:nvSpPr>
          <p:spPr bwMode="auto">
            <a:xfrm>
              <a:off x="3417888" y="5715000"/>
              <a:ext cx="506412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23" name="Freeform 15"/>
            <p:cNvSpPr>
              <a:spLocks/>
            </p:cNvSpPr>
            <p:nvPr/>
          </p:nvSpPr>
          <p:spPr bwMode="auto">
            <a:xfrm>
              <a:off x="1978025" y="6223000"/>
              <a:ext cx="5057775" cy="14288"/>
            </a:xfrm>
            <a:custGeom>
              <a:avLst/>
              <a:gdLst>
                <a:gd name="T0" fmla="*/ 0 w 3186"/>
                <a:gd name="T1" fmla="*/ 9 h 9"/>
                <a:gd name="T2" fmla="*/ 3186 w 3186"/>
                <a:gd name="T3" fmla="*/ 0 h 9"/>
                <a:gd name="T4" fmla="*/ 0 60000 65536"/>
                <a:gd name="T5" fmla="*/ 0 60000 65536"/>
                <a:gd name="T6" fmla="*/ 0 w 3186"/>
                <a:gd name="T7" fmla="*/ 0 h 9"/>
                <a:gd name="T8" fmla="*/ 3186 w 3186"/>
                <a:gd name="T9" fmla="*/ 9 h 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6" h="9">
                  <a:moveTo>
                    <a:pt x="0" y="9"/>
                  </a:moveTo>
                  <a:lnTo>
                    <a:pt x="3186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24" name="Line 16"/>
            <p:cNvSpPr>
              <a:spLocks noChangeShapeType="1"/>
            </p:cNvSpPr>
            <p:nvPr/>
          </p:nvSpPr>
          <p:spPr bwMode="auto">
            <a:xfrm flipV="1">
              <a:off x="7019925" y="5949950"/>
              <a:ext cx="0" cy="287338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25" name="Text Box 17"/>
            <p:cNvSpPr txBox="1">
              <a:spLocks noChangeArrowheads="1"/>
            </p:cNvSpPr>
            <p:nvPr/>
          </p:nvSpPr>
          <p:spPr bwMode="auto">
            <a:xfrm>
              <a:off x="5357818" y="5429264"/>
              <a:ext cx="792163" cy="3139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+mj-ea"/>
                  <a:ea typeface="+mj-ea"/>
                  <a:cs typeface="Consolas" pitchFamily="49" charset="0"/>
                </a:rPr>
                <a:t>…</a:t>
              </a:r>
            </a:p>
          </p:txBody>
        </p:sp>
        <p:sp>
          <p:nvSpPr>
            <p:cNvPr id="43026" name="Line 18"/>
            <p:cNvSpPr>
              <a:spLocks noChangeShapeType="1"/>
            </p:cNvSpPr>
            <p:nvPr/>
          </p:nvSpPr>
          <p:spPr bwMode="auto">
            <a:xfrm>
              <a:off x="2987675" y="5157788"/>
              <a:ext cx="0" cy="360362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27" name="Rectangle 19"/>
            <p:cNvSpPr>
              <a:spLocks noChangeArrowheads="1"/>
            </p:cNvSpPr>
            <p:nvPr/>
          </p:nvSpPr>
          <p:spPr bwMode="auto">
            <a:xfrm>
              <a:off x="3994150" y="5516563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43028" name="Rectangle 20"/>
            <p:cNvSpPr>
              <a:spLocks noChangeArrowheads="1"/>
            </p:cNvSpPr>
            <p:nvPr/>
          </p:nvSpPr>
          <p:spPr bwMode="auto">
            <a:xfrm>
              <a:off x="4427538" y="5516563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29" name="Freeform 21"/>
            <p:cNvSpPr>
              <a:spLocks/>
            </p:cNvSpPr>
            <p:nvPr/>
          </p:nvSpPr>
          <p:spPr bwMode="auto">
            <a:xfrm>
              <a:off x="4641850" y="5715000"/>
              <a:ext cx="506413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30" name="Line 22"/>
            <p:cNvSpPr>
              <a:spLocks noChangeShapeType="1"/>
            </p:cNvSpPr>
            <p:nvPr/>
          </p:nvSpPr>
          <p:spPr bwMode="auto">
            <a:xfrm>
              <a:off x="4211638" y="5157788"/>
              <a:ext cx="0" cy="360362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031" name="Text Box 23"/>
            <p:cNvSpPr txBox="1">
              <a:spLocks noChangeArrowheads="1"/>
            </p:cNvSpPr>
            <p:nvPr/>
          </p:nvSpPr>
          <p:spPr bwMode="auto">
            <a:xfrm>
              <a:off x="2916238" y="5013325"/>
              <a:ext cx="5048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43032" name="Text Box 24"/>
            <p:cNvSpPr txBox="1">
              <a:spLocks noChangeArrowheads="1"/>
            </p:cNvSpPr>
            <p:nvPr/>
          </p:nvSpPr>
          <p:spPr bwMode="auto">
            <a:xfrm>
              <a:off x="4140200" y="5013325"/>
              <a:ext cx="5048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</a:t>
              </a:r>
            </a:p>
          </p:txBody>
        </p:sp>
      </p:grp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A5EA3A5-5B6A-4F56-9378-6D9E86F5D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FA5E750F-01DF-4974-904C-F053D1724DA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1" name="图片 30" descr="乐高玩具&#10;&#10;低可信度描述已自动生成">
            <a:extLst>
              <a:ext uri="{FF2B5EF4-FFF2-40B4-BE49-F238E27FC236}">
                <a16:creationId xmlns:a16="http://schemas.microsoft.com/office/drawing/2014/main" id="{9E8228EF-A782-41B3-B827-4A14595282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2000">
            <a:off x="9616858" y="238572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667508" y="2051976"/>
            <a:ext cx="8856984" cy="2713023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marL="342900" indent="-342900" algn="l">
              <a:lnSpc>
                <a:spcPts val="3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行插入的一端称做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队尾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rear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进行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删除的一端称做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队首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或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队头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front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）。</a:t>
            </a:r>
          </a:p>
          <a:p>
            <a:pPr marL="342900" indent="-342900" algn="l">
              <a:lnSpc>
                <a:spcPts val="3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向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队列中插入新元素称为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进队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或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入队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，新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元素进队后就成为新的队尾元素。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从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队列中删除元素称为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出队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或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离队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，元素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队后，其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后继元素就成为队首元素。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452662" y="5143738"/>
            <a:ext cx="7000924" cy="1430850"/>
            <a:chOff x="928662" y="4374070"/>
            <a:chExt cx="7000924" cy="1430850"/>
          </a:xfrm>
        </p:grpSpPr>
        <p:sp>
          <p:nvSpPr>
            <p:cNvPr id="3075" name="Rectangle 4"/>
            <p:cNvSpPr>
              <a:spLocks noChangeArrowheads="1"/>
            </p:cNvSpPr>
            <p:nvPr/>
          </p:nvSpPr>
          <p:spPr bwMode="auto">
            <a:xfrm>
              <a:off x="2027258" y="4655065"/>
              <a:ext cx="4824413" cy="50482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078" name="Text Box 7"/>
            <p:cNvSpPr txBox="1">
              <a:spLocks noChangeArrowheads="1"/>
            </p:cNvSpPr>
            <p:nvPr/>
          </p:nvSpPr>
          <p:spPr bwMode="auto">
            <a:xfrm>
              <a:off x="6419871" y="5231326"/>
              <a:ext cx="865187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队尾</a:t>
              </a:r>
            </a:p>
          </p:txBody>
        </p:sp>
        <p:sp>
          <p:nvSpPr>
            <p:cNvPr id="3079" name="Text Box 8"/>
            <p:cNvSpPr txBox="1">
              <a:spLocks noChangeArrowheads="1"/>
            </p:cNvSpPr>
            <p:nvPr/>
          </p:nvSpPr>
          <p:spPr bwMode="auto">
            <a:xfrm>
              <a:off x="1668483" y="5231326"/>
              <a:ext cx="865188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队头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7554" y="5417122"/>
              <a:ext cx="2000264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队列示意图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28662" y="4374070"/>
              <a:ext cx="950959" cy="534995"/>
              <a:chOff x="928662" y="3671832"/>
              <a:chExt cx="950959" cy="534995"/>
            </a:xfrm>
          </p:grpSpPr>
          <p:sp>
            <p:nvSpPr>
              <p:cNvPr id="3077" name="Line 6"/>
              <p:cNvSpPr>
                <a:spLocks noChangeShapeType="1"/>
              </p:cNvSpPr>
              <p:nvPr/>
            </p:nvSpPr>
            <p:spPr bwMode="auto">
              <a:xfrm flipH="1">
                <a:off x="1303358" y="4206827"/>
                <a:ext cx="576263" cy="0"/>
              </a:xfrm>
              <a:prstGeom prst="line">
                <a:avLst/>
              </a:prstGeom>
              <a:noFill/>
              <a:ln w="38100">
                <a:solidFill>
                  <a:srgbClr val="CE3B37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28662" y="3671832"/>
                <a:ext cx="857256" cy="3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出队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996133" y="4416990"/>
              <a:ext cx="933453" cy="525412"/>
              <a:chOff x="6996133" y="3714752"/>
              <a:chExt cx="933453" cy="525412"/>
            </a:xfrm>
          </p:grpSpPr>
          <p:sp>
            <p:nvSpPr>
              <p:cNvPr id="3076" name="Line 5"/>
              <p:cNvSpPr>
                <a:spLocks noChangeShapeType="1"/>
              </p:cNvSpPr>
              <p:nvPr/>
            </p:nvSpPr>
            <p:spPr bwMode="auto">
              <a:xfrm flipH="1">
                <a:off x="6996133" y="4240164"/>
                <a:ext cx="576263" cy="0"/>
              </a:xfrm>
              <a:prstGeom prst="line">
                <a:avLst/>
              </a:prstGeom>
              <a:noFill/>
              <a:ln w="38100">
                <a:solidFill>
                  <a:srgbClr val="CE3B37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72330" y="3714752"/>
                <a:ext cx="857256" cy="3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进队</a:t>
                </a: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631504" y="1437475"/>
            <a:ext cx="277654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队列的几个概念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57C8AB0-F4FB-4C27-9F39-5361850A6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队列的定义 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CEA972B5-36F3-4BD5-A78B-FCCBEE3EB8F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416050" y="1471074"/>
            <a:ext cx="9720510" cy="174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3000"/>
              </a:lnSpc>
              <a:spcBef>
                <a:spcPts val="600"/>
              </a:spcBef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CE3B37"/>
                </a:solidFill>
              </a:rPr>
              <a:t>（</a:t>
            </a:r>
            <a:r>
              <a:rPr lang="en-US" altLang="zh-CN" dirty="0">
                <a:solidFill>
                  <a:srgbClr val="CE3B37"/>
                </a:solidFill>
              </a:rPr>
              <a:t>3</a:t>
            </a:r>
            <a:r>
              <a:rPr lang="zh-CN" altLang="en-US" dirty="0">
                <a:solidFill>
                  <a:srgbClr val="CE3B37"/>
                </a:solidFill>
              </a:rPr>
              <a:t>）判断队列是否</a:t>
            </a:r>
            <a:r>
              <a:rPr lang="zh-CN" altLang="en-US">
                <a:solidFill>
                  <a:srgbClr val="CE3B37"/>
                </a:solidFill>
              </a:rPr>
              <a:t>为空</a:t>
            </a:r>
            <a:r>
              <a:rPr lang="en-US" altLang="zh-CN">
                <a:solidFill>
                  <a:srgbClr val="CE3B37"/>
                </a:solidFill>
              </a:rPr>
              <a:t>QueueEmpty</a:t>
            </a:r>
            <a:r>
              <a:rPr lang="en-US" altLang="zh-CN" dirty="0">
                <a:solidFill>
                  <a:srgbClr val="CE3B37"/>
                </a:solidFill>
              </a:rPr>
              <a:t>(</a:t>
            </a:r>
            <a:r>
              <a:rPr lang="en-US" altLang="zh-CN">
                <a:solidFill>
                  <a:srgbClr val="CE3B37"/>
                </a:solidFill>
              </a:rPr>
              <a:t>q)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E3B37"/>
                </a:solidFill>
              </a:rPr>
              <a:t>     </a:t>
            </a:r>
            <a:r>
              <a:rPr lang="zh-CN" altLang="en-US"/>
              <a:t>若链队结点的</a:t>
            </a:r>
            <a:r>
              <a:rPr lang="en-US" altLang="zh-CN" dirty="0"/>
              <a:t>rear</a:t>
            </a:r>
            <a:r>
              <a:rPr lang="zh-CN" altLang="en-US" dirty="0"/>
              <a:t>域</a:t>
            </a:r>
            <a:r>
              <a:rPr lang="zh-CN" altLang="en-US"/>
              <a:t>值为</a:t>
            </a:r>
            <a:r>
              <a:rPr lang="en-US" altLang="zh-CN"/>
              <a:t>NULL</a:t>
            </a:r>
            <a:r>
              <a:rPr lang="zh-CN" altLang="en-US"/>
              <a:t>，表示</a:t>
            </a:r>
            <a:r>
              <a:rPr lang="zh-CN" altLang="en-US" dirty="0"/>
              <a:t>队列</a:t>
            </a:r>
            <a:r>
              <a:rPr lang="zh-CN" altLang="en-US"/>
              <a:t>为空，返回</a:t>
            </a:r>
            <a:r>
              <a:rPr lang="en-US" altLang="zh-CN"/>
              <a:t>true</a:t>
            </a:r>
            <a:r>
              <a:rPr lang="zh-CN" altLang="en-US"/>
              <a:t>；否则返回</a:t>
            </a:r>
            <a:r>
              <a:rPr lang="en-US" altLang="zh-CN"/>
              <a:t>false</a:t>
            </a:r>
            <a:r>
              <a:rPr lang="zh-CN" altLang="en-US"/>
              <a:t>。</a:t>
            </a:r>
            <a:endParaRPr lang="en-US" altLang="zh-CN" dirty="0"/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3438520" y="3343581"/>
            <a:ext cx="5314961" cy="1741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QueueEmpty</a:t>
            </a:r>
            <a:r>
              <a:rPr lang="en-US" altLang="zh-CN"/>
              <a:t>(LinkQuNode </a:t>
            </a:r>
            <a:r>
              <a:rPr lang="en-US" altLang="zh-CN" dirty="0"/>
              <a:t>*q)</a:t>
            </a:r>
          </a:p>
          <a:p>
            <a:r>
              <a:rPr lang="en-US" altLang="zh-CN" dirty="0"/>
              <a:t>{</a:t>
            </a:r>
          </a:p>
          <a:p>
            <a:r>
              <a:rPr lang="zh-CN" altLang="en-US"/>
              <a:t>　　</a:t>
            </a:r>
            <a:r>
              <a:rPr lang="en-US" altLang="zh-CN" dirty="0"/>
              <a:t>return(q-&gt;rear==NULL);</a:t>
            </a:r>
          </a:p>
          <a:p>
            <a:r>
              <a:rPr lang="en-US" altLang="zh-CN" dirty="0"/>
              <a:t>}</a:t>
            </a:r>
          </a:p>
        </p:txBody>
      </p:sp>
      <p:grpSp>
        <p:nvGrpSpPr>
          <p:cNvPr id="2" name="组合 9"/>
          <p:cNvGrpSpPr/>
          <p:nvPr/>
        </p:nvGrpSpPr>
        <p:grpSpPr>
          <a:xfrm>
            <a:off x="4727848" y="5255910"/>
            <a:ext cx="3070250" cy="1413450"/>
            <a:chOff x="2501882" y="4071942"/>
            <a:chExt cx="3070250" cy="1413450"/>
          </a:xfrm>
        </p:grpSpPr>
        <p:sp>
          <p:nvSpPr>
            <p:cNvPr id="4" name="Text Box 9"/>
            <p:cNvSpPr txBox="1">
              <a:spLocks noChangeArrowheads="1"/>
            </p:cNvSpPr>
            <p:nvPr/>
          </p:nvSpPr>
          <p:spPr bwMode="auto">
            <a:xfrm>
              <a:off x="3043514" y="5146838"/>
              <a:ext cx="1438276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空链队</a:t>
              </a: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3340107" y="4118003"/>
              <a:ext cx="792163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Symbol" pitchFamily="18" charset="2"/>
                </a:rPr>
                <a:t>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3340107" y="4551390"/>
              <a:ext cx="792163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Symbol" pitchFamily="18" charset="2"/>
                </a:rPr>
                <a:t></a:t>
              </a: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2908307" y="4262465"/>
              <a:ext cx="431800" cy="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2501882" y="4071942"/>
              <a:ext cx="433387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4203707" y="4129115"/>
              <a:ext cx="1368425" cy="67800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front</a:t>
              </a:r>
            </a:p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</p:grpSp>
      <p:sp>
        <p:nvSpPr>
          <p:cNvPr id="1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8F72810-6CA5-48E7-906C-86FD34418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E3BB9E8-7F38-471D-ABF7-398F602C18A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6" name="图片 15" descr="乐高玩具&#10;&#10;低可信度描述已自动生成">
            <a:extLst>
              <a:ext uri="{FF2B5EF4-FFF2-40B4-BE49-F238E27FC236}">
                <a16:creationId xmlns:a16="http://schemas.microsoft.com/office/drawing/2014/main" id="{AD63F640-506C-4532-A29C-A2853591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308545" y="1566740"/>
            <a:ext cx="4678365" cy="43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3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>
                <a:solidFill>
                  <a:srgbClr val="CE3B37"/>
                </a:solidFill>
              </a:rPr>
              <a:t> </a:t>
            </a:r>
            <a:r>
              <a:rPr lang="zh-CN" altLang="en-US" sz="2400">
                <a:solidFill>
                  <a:srgbClr val="CE3B37"/>
                </a:solidFill>
              </a:rPr>
              <a:t>（</a:t>
            </a:r>
            <a:r>
              <a:rPr lang="en-US" altLang="zh-CN" sz="2400">
                <a:solidFill>
                  <a:srgbClr val="CE3B37"/>
                </a:solidFill>
              </a:rPr>
              <a:t>4</a:t>
            </a:r>
            <a:r>
              <a:rPr lang="zh-CN" altLang="en-US" sz="2400">
                <a:solidFill>
                  <a:srgbClr val="CE3B37"/>
                </a:solidFill>
              </a:rPr>
              <a:t>）进队</a:t>
            </a:r>
            <a:r>
              <a:rPr lang="en-US" altLang="zh-CN" sz="2400">
                <a:solidFill>
                  <a:srgbClr val="CE3B37"/>
                </a:solidFill>
              </a:rPr>
              <a:t>enQueue(q</a:t>
            </a:r>
            <a:r>
              <a:rPr lang="zh-CN" altLang="en-US" sz="2400">
                <a:solidFill>
                  <a:srgbClr val="CE3B37"/>
                </a:solidFill>
              </a:rPr>
              <a:t>，</a:t>
            </a:r>
            <a:r>
              <a:rPr lang="en-US" altLang="zh-CN" sz="2400">
                <a:solidFill>
                  <a:srgbClr val="CE3B37"/>
                </a:solidFill>
              </a:rPr>
              <a:t>e)</a:t>
            </a:r>
            <a:endParaRPr lang="en-US" altLang="zh-CN" sz="2400" dirty="0">
              <a:solidFill>
                <a:srgbClr val="CE3B3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9576" y="2338086"/>
            <a:ext cx="235745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考虑情况：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7952" y="3385297"/>
            <a:ext cx="2928958" cy="1793541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16000" bIns="216000" rtlCol="0">
            <a:spAutoFit/>
          </a:bodyPr>
          <a:lstStyle/>
          <a:p>
            <a:pPr marL="457200" indent="-457200" algn="l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原队列为空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原队列非空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1E0505-D3EF-4B89-8EF8-3E09E18FC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9C57E81C-0868-44EB-B873-75A462E2428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B0BEB9-5A83-4434-8BC4-4C94404078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10" y="1382635"/>
            <a:ext cx="5345832" cy="5345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026"/>
          <p:cNvSpPr txBox="1">
            <a:spLocks noChangeArrowheads="1"/>
          </p:cNvSpPr>
          <p:nvPr/>
        </p:nvSpPr>
        <p:spPr bwMode="auto">
          <a:xfrm>
            <a:off x="1919288" y="1523104"/>
            <a:ext cx="8415366" cy="3753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6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enQueue</a:t>
            </a:r>
            <a:r>
              <a:rPr lang="en-US" altLang="zh-CN"/>
              <a:t>(LinkQuNode *&amp;q</a:t>
            </a:r>
            <a:r>
              <a:rPr lang="zh-CN" altLang="en-US"/>
              <a:t>，</a:t>
            </a:r>
            <a:r>
              <a:rPr lang="en-US" altLang="zh-CN"/>
              <a:t>ElemType </a:t>
            </a:r>
            <a:r>
              <a:rPr lang="en-US" altLang="zh-CN" dirty="0"/>
              <a:t>e)</a:t>
            </a:r>
          </a:p>
          <a:p>
            <a:pPr>
              <a:lnSpc>
                <a:spcPct val="60000"/>
              </a:lnSpc>
            </a:pPr>
            <a:r>
              <a:rPr lang="en-US" altLang="zh-CN"/>
              <a:t>{  DataNode </a:t>
            </a:r>
            <a:r>
              <a:rPr lang="en-US" altLang="zh-CN" dirty="0"/>
              <a:t>*p;</a:t>
            </a:r>
          </a:p>
          <a:p>
            <a:pPr>
              <a:lnSpc>
                <a:spcPct val="60000"/>
              </a:lnSpc>
            </a:pPr>
            <a:r>
              <a:rPr lang="en-US" altLang="zh-CN"/>
              <a:t>   p=(DataNode *)malloc(sizeof(DataNode));</a:t>
            </a:r>
            <a:endParaRPr lang="en-US" altLang="zh-CN" dirty="0"/>
          </a:p>
          <a:p>
            <a:pPr>
              <a:lnSpc>
                <a:spcPct val="60000"/>
              </a:lnSpc>
            </a:pPr>
            <a:r>
              <a:rPr lang="en-US" altLang="zh-CN"/>
              <a:t>   p-</a:t>
            </a:r>
            <a:r>
              <a:rPr lang="en-US" altLang="zh-CN" dirty="0"/>
              <a:t>&gt;data=e;</a:t>
            </a:r>
          </a:p>
          <a:p>
            <a:pPr>
              <a:lnSpc>
                <a:spcPct val="60000"/>
              </a:lnSpc>
            </a:pPr>
            <a:r>
              <a:rPr lang="en-US" altLang="zh-CN"/>
              <a:t>   p-</a:t>
            </a:r>
            <a:r>
              <a:rPr lang="en-US" altLang="zh-CN" dirty="0"/>
              <a:t>&gt;next=NULL;</a:t>
            </a:r>
          </a:p>
          <a:p>
            <a:pPr>
              <a:lnSpc>
                <a:spcPct val="60000"/>
              </a:lnSpc>
            </a:pPr>
            <a:r>
              <a:rPr lang="en-US" altLang="zh-CN"/>
              <a:t>   if (</a:t>
            </a:r>
            <a:r>
              <a:rPr lang="en-US" altLang="zh-CN" dirty="0">
                <a:solidFill>
                  <a:srgbClr val="F39801"/>
                </a:solidFill>
              </a:rPr>
              <a:t>q-&gt;</a:t>
            </a:r>
            <a:r>
              <a:rPr lang="en-US" altLang="zh-CN">
                <a:solidFill>
                  <a:srgbClr val="F39801"/>
                </a:solidFill>
              </a:rPr>
              <a:t>rear==NULL</a:t>
            </a:r>
            <a:r>
              <a:rPr lang="en-US" altLang="zh-CN"/>
              <a:t>)   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若链队</a:t>
            </a:r>
            <a:r>
              <a:rPr lang="zh-CN" altLang="en-US">
                <a:solidFill>
                  <a:srgbClr val="002060"/>
                </a:solidFill>
              </a:rPr>
              <a:t>为空，新结点是队首结点又是队尾结点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60000"/>
              </a:lnSpc>
            </a:pPr>
            <a:r>
              <a:rPr lang="zh-CN" altLang="en-US"/>
              <a:t>	</a:t>
            </a:r>
            <a:r>
              <a:rPr lang="en-US" altLang="zh-CN" dirty="0"/>
              <a:t>q-&gt;front=q-&gt;rear=p;</a:t>
            </a:r>
          </a:p>
          <a:p>
            <a:pPr>
              <a:lnSpc>
                <a:spcPct val="60000"/>
              </a:lnSpc>
            </a:pPr>
            <a:r>
              <a:rPr lang="en-US" altLang="zh-CN"/>
              <a:t>   else</a:t>
            </a:r>
            <a:endParaRPr lang="en-US" altLang="zh-CN" dirty="0"/>
          </a:p>
          <a:p>
            <a:pPr>
              <a:lnSpc>
                <a:spcPct val="60000"/>
              </a:lnSpc>
            </a:pPr>
            <a:r>
              <a:rPr lang="en-US" altLang="zh-CN"/>
              <a:t>   {   q-</a:t>
            </a:r>
            <a:r>
              <a:rPr lang="en-US" altLang="zh-CN" dirty="0"/>
              <a:t>&gt;</a:t>
            </a:r>
            <a:r>
              <a:rPr lang="en-US" altLang="zh-CN"/>
              <a:t>rear-&gt;next=p; 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en-US">
                <a:solidFill>
                  <a:srgbClr val="002060"/>
                </a:solidFill>
              </a:rPr>
              <a:t>结点链</a:t>
            </a:r>
            <a:r>
              <a:rPr lang="zh-CN" altLang="en-US" dirty="0">
                <a:solidFill>
                  <a:srgbClr val="002060"/>
                </a:solidFill>
              </a:rPr>
              <a:t>到</a:t>
            </a:r>
            <a:r>
              <a:rPr lang="zh-CN" altLang="en-US">
                <a:solidFill>
                  <a:srgbClr val="002060"/>
                </a:solidFill>
              </a:rPr>
              <a:t>队尾，并将</a:t>
            </a:r>
            <a:r>
              <a:rPr lang="en-US" altLang="zh-CN" dirty="0">
                <a:solidFill>
                  <a:srgbClr val="002060"/>
                </a:solidFill>
              </a:rPr>
              <a:t>rear</a:t>
            </a:r>
            <a:r>
              <a:rPr lang="zh-CN" altLang="en-US" dirty="0">
                <a:solidFill>
                  <a:srgbClr val="002060"/>
                </a:solidFill>
              </a:rPr>
              <a:t>指向它</a:t>
            </a:r>
          </a:p>
          <a:p>
            <a:pPr>
              <a:lnSpc>
                <a:spcPct val="60000"/>
              </a:lnSpc>
            </a:pPr>
            <a:r>
              <a:rPr lang="zh-CN" altLang="en-US"/>
              <a:t>       </a:t>
            </a:r>
            <a:r>
              <a:rPr lang="en-US" altLang="zh-CN"/>
              <a:t>q-</a:t>
            </a:r>
            <a:r>
              <a:rPr lang="en-US" altLang="zh-CN" dirty="0"/>
              <a:t>&gt;rear=p;</a:t>
            </a:r>
          </a:p>
          <a:p>
            <a:pPr>
              <a:lnSpc>
                <a:spcPct val="60000"/>
              </a:lnSpc>
            </a:pPr>
            <a:r>
              <a:rPr lang="en-US" altLang="zh-CN"/>
              <a:t>   }</a:t>
            </a:r>
            <a:endParaRPr lang="en-US" altLang="zh-CN" dirty="0"/>
          </a:p>
          <a:p>
            <a:pPr>
              <a:lnSpc>
                <a:spcPct val="6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2" name="组合 28"/>
          <p:cNvGrpSpPr/>
          <p:nvPr/>
        </p:nvGrpSpPr>
        <p:grpSpPr>
          <a:xfrm>
            <a:off x="1847528" y="3970668"/>
            <a:ext cx="8073994" cy="2770701"/>
            <a:chOff x="214282" y="3017082"/>
            <a:chExt cx="8073994" cy="2770701"/>
          </a:xfrm>
        </p:grpSpPr>
        <p:sp>
          <p:nvSpPr>
            <p:cNvPr id="46104" name="Oval 26"/>
            <p:cNvSpPr>
              <a:spLocks noChangeArrowheads="1"/>
            </p:cNvSpPr>
            <p:nvPr/>
          </p:nvSpPr>
          <p:spPr bwMode="auto">
            <a:xfrm>
              <a:off x="6931067" y="4597408"/>
              <a:ext cx="1357209" cy="1190375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cap="rnd" algn="ctr">
              <a:solidFill>
                <a:srgbClr val="CE3B37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83" name="Rectangle 3"/>
            <p:cNvSpPr>
              <a:spLocks noChangeArrowheads="1"/>
            </p:cNvSpPr>
            <p:nvPr/>
          </p:nvSpPr>
          <p:spPr bwMode="auto">
            <a:xfrm>
              <a:off x="827088" y="4794250"/>
              <a:ext cx="792162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Symbol" pitchFamily="18" charset="2"/>
              </a:endParaRPr>
            </a:p>
          </p:txBody>
        </p:sp>
        <p:sp>
          <p:nvSpPr>
            <p:cNvPr id="46084" name="Rectangle 4"/>
            <p:cNvSpPr>
              <a:spLocks noChangeArrowheads="1"/>
            </p:cNvSpPr>
            <p:nvPr/>
          </p:nvSpPr>
          <p:spPr bwMode="auto">
            <a:xfrm>
              <a:off x="827088" y="5227638"/>
              <a:ext cx="792162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Symbol" pitchFamily="18" charset="2"/>
              </a:endParaRPr>
            </a:p>
          </p:txBody>
        </p:sp>
        <p:sp>
          <p:nvSpPr>
            <p:cNvPr id="46085" name="Line 5"/>
            <p:cNvSpPr>
              <a:spLocks noChangeShapeType="1"/>
            </p:cNvSpPr>
            <p:nvPr/>
          </p:nvSpPr>
          <p:spPr bwMode="auto">
            <a:xfrm>
              <a:off x="395288" y="4938713"/>
              <a:ext cx="431800" cy="0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86" name="Text Box 6"/>
            <p:cNvSpPr txBox="1">
              <a:spLocks noChangeArrowheads="1"/>
            </p:cNvSpPr>
            <p:nvPr/>
          </p:nvSpPr>
          <p:spPr bwMode="auto">
            <a:xfrm>
              <a:off x="214282" y="4508508"/>
              <a:ext cx="4333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46087" name="Rectangle 7"/>
            <p:cNvSpPr>
              <a:spLocks noChangeArrowheads="1"/>
            </p:cNvSpPr>
            <p:nvPr/>
          </p:nvSpPr>
          <p:spPr bwMode="auto">
            <a:xfrm>
              <a:off x="2120900" y="4795838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altLang="zh-CN" sz="18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88" name="Rectangle 8"/>
            <p:cNvSpPr>
              <a:spLocks noChangeArrowheads="1"/>
            </p:cNvSpPr>
            <p:nvPr/>
          </p:nvSpPr>
          <p:spPr bwMode="auto">
            <a:xfrm>
              <a:off x="2554288" y="4797425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89" name="Line 9"/>
            <p:cNvSpPr>
              <a:spLocks noChangeShapeType="1"/>
            </p:cNvSpPr>
            <p:nvPr/>
          </p:nvSpPr>
          <p:spPr bwMode="auto">
            <a:xfrm>
              <a:off x="1328738" y="5013325"/>
              <a:ext cx="792162" cy="0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90" name="Rectangle 10"/>
            <p:cNvSpPr>
              <a:spLocks noChangeArrowheads="1"/>
            </p:cNvSpPr>
            <p:nvPr/>
          </p:nvSpPr>
          <p:spPr bwMode="auto">
            <a:xfrm>
              <a:off x="5715008" y="4797425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</a:t>
              </a:r>
            </a:p>
          </p:txBody>
        </p:sp>
        <p:sp>
          <p:nvSpPr>
            <p:cNvPr id="46091" name="Rectangle 11"/>
            <p:cNvSpPr>
              <a:spLocks noChangeArrowheads="1"/>
            </p:cNvSpPr>
            <p:nvPr/>
          </p:nvSpPr>
          <p:spPr bwMode="auto">
            <a:xfrm>
              <a:off x="6148395" y="4799013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sp>
          <p:nvSpPr>
            <p:cNvPr id="46092" name="Freeform 12"/>
            <p:cNvSpPr>
              <a:spLocks/>
            </p:cNvSpPr>
            <p:nvPr/>
          </p:nvSpPr>
          <p:spPr bwMode="auto">
            <a:xfrm>
              <a:off x="5319118" y="5016500"/>
              <a:ext cx="406400" cy="0"/>
            </a:xfrm>
            <a:custGeom>
              <a:avLst/>
              <a:gdLst>
                <a:gd name="T0" fmla="*/ 0 w 256"/>
                <a:gd name="T1" fmla="*/ 10 h 10"/>
                <a:gd name="T2" fmla="*/ 256 w 256"/>
                <a:gd name="T3" fmla="*/ 0 h 10"/>
                <a:gd name="T4" fmla="*/ 0 60000 65536"/>
                <a:gd name="T5" fmla="*/ 0 60000 65536"/>
                <a:gd name="T6" fmla="*/ 0 w 256"/>
                <a:gd name="T7" fmla="*/ 0 h 10"/>
                <a:gd name="T8" fmla="*/ 256 w 256"/>
                <a:gd name="T9" fmla="*/ 10 h 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6" h="10">
                  <a:moveTo>
                    <a:pt x="0" y="10"/>
                  </a:moveTo>
                  <a:lnTo>
                    <a:pt x="256" y="0"/>
                  </a:lnTo>
                </a:path>
              </a:pathLst>
            </a:cu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93" name="Freeform 13"/>
            <p:cNvSpPr>
              <a:spLocks/>
            </p:cNvSpPr>
            <p:nvPr/>
          </p:nvSpPr>
          <p:spPr bwMode="auto">
            <a:xfrm>
              <a:off x="2768600" y="4994275"/>
              <a:ext cx="506413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94" name="Freeform 14"/>
            <p:cNvSpPr>
              <a:spLocks/>
            </p:cNvSpPr>
            <p:nvPr/>
          </p:nvSpPr>
          <p:spPr bwMode="auto">
            <a:xfrm>
              <a:off x="1328738" y="5502275"/>
              <a:ext cx="4680000" cy="0"/>
            </a:xfrm>
            <a:custGeom>
              <a:avLst/>
              <a:gdLst>
                <a:gd name="T0" fmla="*/ 0 w 3186"/>
                <a:gd name="T1" fmla="*/ 9 h 9"/>
                <a:gd name="T2" fmla="*/ 3186 w 3186"/>
                <a:gd name="T3" fmla="*/ 0 h 9"/>
                <a:gd name="T4" fmla="*/ 0 60000 65536"/>
                <a:gd name="T5" fmla="*/ 0 60000 65536"/>
                <a:gd name="T6" fmla="*/ 0 w 3186"/>
                <a:gd name="T7" fmla="*/ 0 h 9"/>
                <a:gd name="T8" fmla="*/ 3186 w 3186"/>
                <a:gd name="T9" fmla="*/ 9 h 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6" h="9">
                  <a:moveTo>
                    <a:pt x="0" y="9"/>
                  </a:moveTo>
                  <a:lnTo>
                    <a:pt x="3186" y="0"/>
                  </a:lnTo>
                </a:path>
              </a:pathLst>
            </a:custGeom>
            <a:noFill/>
            <a:ln w="28575">
              <a:solidFill>
                <a:srgbClr val="F3980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95" name="Line 15"/>
            <p:cNvSpPr>
              <a:spLocks noChangeShapeType="1"/>
            </p:cNvSpPr>
            <p:nvPr/>
          </p:nvSpPr>
          <p:spPr bwMode="auto">
            <a:xfrm flipV="1">
              <a:off x="6003933" y="5229225"/>
              <a:ext cx="0" cy="287338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96" name="Text Box 16"/>
            <p:cNvSpPr txBox="1">
              <a:spLocks noChangeArrowheads="1"/>
            </p:cNvSpPr>
            <p:nvPr/>
          </p:nvSpPr>
          <p:spPr bwMode="auto">
            <a:xfrm>
              <a:off x="4536206" y="4814447"/>
              <a:ext cx="642942" cy="3139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+mj-ea"/>
                  <a:ea typeface="+mj-ea"/>
                  <a:cs typeface="Consolas" pitchFamily="49" charset="0"/>
                </a:rPr>
                <a:t>…</a:t>
              </a:r>
            </a:p>
          </p:txBody>
        </p:sp>
        <p:sp>
          <p:nvSpPr>
            <p:cNvPr id="46097" name="Line 17"/>
            <p:cNvSpPr>
              <a:spLocks noChangeShapeType="1"/>
            </p:cNvSpPr>
            <p:nvPr/>
          </p:nvSpPr>
          <p:spPr bwMode="auto">
            <a:xfrm>
              <a:off x="7394590" y="4797425"/>
              <a:ext cx="0" cy="360363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098" name="Rectangle 18"/>
            <p:cNvSpPr>
              <a:spLocks noChangeArrowheads="1"/>
            </p:cNvSpPr>
            <p:nvPr/>
          </p:nvSpPr>
          <p:spPr bwMode="auto">
            <a:xfrm>
              <a:off x="3344863" y="4795838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46099" name="Rectangle 19"/>
            <p:cNvSpPr>
              <a:spLocks noChangeArrowheads="1"/>
            </p:cNvSpPr>
            <p:nvPr/>
          </p:nvSpPr>
          <p:spPr bwMode="auto">
            <a:xfrm>
              <a:off x="3778250" y="4797425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00" name="Freeform 20"/>
            <p:cNvSpPr>
              <a:spLocks/>
            </p:cNvSpPr>
            <p:nvPr/>
          </p:nvSpPr>
          <p:spPr bwMode="auto">
            <a:xfrm>
              <a:off x="3992563" y="4994275"/>
              <a:ext cx="506412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01" name="Text Box 22"/>
            <p:cNvSpPr txBox="1">
              <a:spLocks noChangeArrowheads="1"/>
            </p:cNvSpPr>
            <p:nvPr/>
          </p:nvSpPr>
          <p:spPr bwMode="auto">
            <a:xfrm>
              <a:off x="7356490" y="4652963"/>
              <a:ext cx="504825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46102" name="Rectangle 24"/>
            <p:cNvSpPr>
              <a:spLocks noChangeArrowheads="1"/>
            </p:cNvSpPr>
            <p:nvPr/>
          </p:nvSpPr>
          <p:spPr bwMode="auto">
            <a:xfrm>
              <a:off x="7177102" y="5154613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46103" name="Rectangle 25"/>
            <p:cNvSpPr>
              <a:spLocks noChangeArrowheads="1"/>
            </p:cNvSpPr>
            <p:nvPr/>
          </p:nvSpPr>
          <p:spPr bwMode="auto">
            <a:xfrm>
              <a:off x="7610490" y="5156200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105" name="Freeform 27"/>
            <p:cNvSpPr>
              <a:spLocks/>
            </p:cNvSpPr>
            <p:nvPr/>
          </p:nvSpPr>
          <p:spPr bwMode="auto">
            <a:xfrm>
              <a:off x="6643702" y="4510087"/>
              <a:ext cx="525462" cy="455613"/>
            </a:xfrm>
            <a:custGeom>
              <a:avLst/>
              <a:gdLst>
                <a:gd name="T0" fmla="*/ 376 w 376"/>
                <a:gd name="T1" fmla="*/ 143 h 263"/>
                <a:gd name="T2" fmla="*/ 328 w 376"/>
                <a:gd name="T3" fmla="*/ 59 h 263"/>
                <a:gd name="T4" fmla="*/ 284 w 376"/>
                <a:gd name="T5" fmla="*/ 27 h 263"/>
                <a:gd name="T6" fmla="*/ 200 w 376"/>
                <a:gd name="T7" fmla="*/ 3 h 263"/>
                <a:gd name="T8" fmla="*/ 92 w 376"/>
                <a:gd name="T9" fmla="*/ 43 h 263"/>
                <a:gd name="T10" fmla="*/ 32 w 376"/>
                <a:gd name="T11" fmla="*/ 151 h 263"/>
                <a:gd name="T12" fmla="*/ 0 w 376"/>
                <a:gd name="T13" fmla="*/ 263 h 2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6"/>
                <a:gd name="T22" fmla="*/ 0 h 263"/>
                <a:gd name="T23" fmla="*/ 376 w 376"/>
                <a:gd name="T24" fmla="*/ 263 h 2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6" h="263">
                  <a:moveTo>
                    <a:pt x="376" y="143"/>
                  </a:moveTo>
                  <a:cubicBezTo>
                    <a:pt x="368" y="129"/>
                    <a:pt x="343" y="78"/>
                    <a:pt x="328" y="59"/>
                  </a:cubicBezTo>
                  <a:lnTo>
                    <a:pt x="284" y="27"/>
                  </a:lnTo>
                  <a:cubicBezTo>
                    <a:pt x="263" y="18"/>
                    <a:pt x="232" y="0"/>
                    <a:pt x="200" y="3"/>
                  </a:cubicBezTo>
                  <a:cubicBezTo>
                    <a:pt x="168" y="6"/>
                    <a:pt x="120" y="18"/>
                    <a:pt x="92" y="43"/>
                  </a:cubicBezTo>
                  <a:cubicBezTo>
                    <a:pt x="64" y="68"/>
                    <a:pt x="47" y="114"/>
                    <a:pt x="32" y="151"/>
                  </a:cubicBezTo>
                  <a:cubicBezTo>
                    <a:pt x="24" y="187"/>
                    <a:pt x="7" y="240"/>
                    <a:pt x="0" y="263"/>
                  </a:cubicBezTo>
                </a:path>
              </a:pathLst>
            </a:custGeom>
            <a:noFill/>
            <a:ln w="38100">
              <a:solidFill>
                <a:srgbClr val="CE3B37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124816" y="3017082"/>
              <a:ext cx="6500858" cy="78581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E3B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8" name="直接箭头连接符 27"/>
            <p:cNvCxnSpPr>
              <a:cxnSpLocks/>
            </p:cNvCxnSpPr>
            <p:nvPr/>
          </p:nvCxnSpPr>
          <p:spPr>
            <a:xfrm>
              <a:off x="4357687" y="3802900"/>
              <a:ext cx="0" cy="697671"/>
            </a:xfrm>
            <a:prstGeom prst="straightConnector1">
              <a:avLst/>
            </a:prstGeom>
            <a:ln w="38100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5BC0D9-6E43-40F8-8F6A-335682019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6CC566BC-FCFE-4A5A-8D14-9E25B3C5B39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3552" y="2494202"/>
            <a:ext cx="235745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考虑情况：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4318" y="3068960"/>
            <a:ext cx="4357718" cy="2716870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16000" bIns="216000" rtlCol="0">
            <a:spAutoFit/>
          </a:bodyPr>
          <a:lstStyle>
            <a:defPPr>
              <a:defRPr lang="zh-CN"/>
            </a:defPPr>
            <a:lvl1pPr marL="457200" indent="-457200" algn="l">
              <a:lnSpc>
                <a:spcPct val="200000"/>
              </a:lnSpc>
              <a:buClr>
                <a:srgbClr val="F39801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原队列为空</a:t>
            </a:r>
            <a:endParaRPr lang="en-US" altLang="zh-CN" sz="2400"/>
          </a:p>
          <a:p>
            <a:r>
              <a:rPr lang="zh-CN" altLang="en-US" sz="2400"/>
              <a:t>原队列只有一个结点</a:t>
            </a:r>
            <a:endParaRPr lang="en-US" altLang="zh-CN" sz="2400"/>
          </a:p>
          <a:p>
            <a:r>
              <a:rPr lang="zh-CN" altLang="en-US" sz="2400"/>
              <a:t>其他情况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8161564-F7FD-4071-8301-A7AAD1B4C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653" y="1484204"/>
            <a:ext cx="4678365" cy="43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3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>
                <a:solidFill>
                  <a:srgbClr val="CE3B37"/>
                </a:solidFill>
              </a:rPr>
              <a:t> </a:t>
            </a:r>
            <a:r>
              <a:rPr lang="zh-CN" altLang="en-US" sz="2400">
                <a:solidFill>
                  <a:srgbClr val="CE3B37"/>
                </a:solidFill>
              </a:rPr>
              <a:t>（</a:t>
            </a:r>
            <a:r>
              <a:rPr lang="en-US" altLang="zh-CN" sz="2400">
                <a:solidFill>
                  <a:srgbClr val="CE3B37"/>
                </a:solidFill>
              </a:rPr>
              <a:t>5</a:t>
            </a:r>
            <a:r>
              <a:rPr lang="zh-CN" altLang="en-US" sz="2400">
                <a:solidFill>
                  <a:srgbClr val="CE3B37"/>
                </a:solidFill>
              </a:rPr>
              <a:t>）出队</a:t>
            </a:r>
            <a:r>
              <a:rPr lang="en-US" altLang="zh-CN" sz="2400">
                <a:solidFill>
                  <a:srgbClr val="CE3B37"/>
                </a:solidFill>
              </a:rPr>
              <a:t>deQueue(q</a:t>
            </a:r>
            <a:r>
              <a:rPr lang="zh-CN" altLang="en-US" sz="2400">
                <a:solidFill>
                  <a:srgbClr val="CE3B37"/>
                </a:solidFill>
              </a:rPr>
              <a:t>，</a:t>
            </a:r>
            <a:r>
              <a:rPr lang="en-US" altLang="zh-CN" sz="2400">
                <a:solidFill>
                  <a:srgbClr val="CE3B37"/>
                </a:solidFill>
              </a:rPr>
              <a:t>e)</a:t>
            </a:r>
            <a:endParaRPr lang="en-US" altLang="zh-CN" sz="2400" dirty="0">
              <a:solidFill>
                <a:srgbClr val="CE3B37"/>
              </a:solidFill>
            </a:endParaRP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D1EA85-43AD-4271-84B3-CAA62E6CB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003B588-B57D-4684-AB7C-CD10205FBEF8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0BDFE2-D0CD-4CBA-A425-18187CC3F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718477"/>
            <a:ext cx="4437112" cy="4437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2024034" y="1403372"/>
            <a:ext cx="8001000" cy="3753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6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pt-BR" altLang="zh-CN"/>
              <a:t>bool </a:t>
            </a:r>
            <a:r>
              <a:rPr lang="pt-BR" altLang="zh-CN">
                <a:solidFill>
                  <a:srgbClr val="CE3B37"/>
                </a:solidFill>
              </a:rPr>
              <a:t>deQueue</a:t>
            </a:r>
            <a:r>
              <a:rPr lang="pt-BR" altLang="zh-CN"/>
              <a:t>(LinkQuNode *&amp;q</a:t>
            </a:r>
            <a:r>
              <a:rPr lang="zh-CN" altLang="pt-BR"/>
              <a:t>，</a:t>
            </a:r>
            <a:r>
              <a:rPr lang="pt-BR" altLang="zh-CN"/>
              <a:t>ElemType </a:t>
            </a:r>
            <a:r>
              <a:rPr lang="pt-BR" altLang="zh-CN" dirty="0"/>
              <a:t>&amp;</a:t>
            </a:r>
            <a:r>
              <a:rPr lang="pt-BR" altLang="zh-CN"/>
              <a:t>e)</a:t>
            </a:r>
            <a:endParaRPr lang="en-US" altLang="zh-CN" dirty="0"/>
          </a:p>
          <a:p>
            <a:r>
              <a:rPr lang="en-US" altLang="zh-CN"/>
              <a:t>{  DataNode </a:t>
            </a:r>
            <a:r>
              <a:rPr lang="en-US" altLang="zh-CN" dirty="0"/>
              <a:t>*t;</a:t>
            </a:r>
          </a:p>
          <a:p>
            <a:r>
              <a:rPr lang="en-US" altLang="zh-CN"/>
              <a:t>   if </a:t>
            </a:r>
            <a:r>
              <a:rPr lang="en-US" altLang="zh-CN" dirty="0"/>
              <a:t>(q-&gt;rear==NULL) return false;</a:t>
            </a:r>
            <a:r>
              <a:rPr lang="en-US" altLang="zh-CN"/>
              <a:t>	</a:t>
            </a:r>
            <a:r>
              <a:rPr lang="en-US" altLang="zh-CN" dirty="0"/>
              <a:t>//</a:t>
            </a:r>
            <a:r>
              <a:rPr lang="zh-CN" altLang="en-US" dirty="0"/>
              <a:t>队列为空</a:t>
            </a:r>
          </a:p>
          <a:p>
            <a:r>
              <a:rPr lang="zh-CN" altLang="en-US"/>
              <a:t>   </a:t>
            </a:r>
            <a:r>
              <a:rPr lang="en-US" altLang="zh-CN"/>
              <a:t>t=q-</a:t>
            </a:r>
            <a:r>
              <a:rPr lang="en-US" altLang="zh-CN" dirty="0"/>
              <a:t>&gt;front;		</a:t>
            </a:r>
            <a:r>
              <a:rPr lang="en-US" altLang="zh-CN"/>
              <a:t>   		//</a:t>
            </a:r>
            <a:r>
              <a:rPr lang="en-US" altLang="zh-CN" dirty="0"/>
              <a:t>t</a:t>
            </a:r>
            <a:r>
              <a:rPr lang="zh-CN" altLang="en-US" dirty="0"/>
              <a:t>指向第一</a:t>
            </a:r>
            <a:r>
              <a:rPr lang="zh-CN" altLang="en-US"/>
              <a:t>个数据结点</a:t>
            </a:r>
            <a:endParaRPr lang="zh-CN" altLang="en-US" dirty="0"/>
          </a:p>
          <a:p>
            <a:r>
              <a:rPr lang="zh-CN" altLang="en-US"/>
              <a:t>   </a:t>
            </a:r>
            <a:r>
              <a:rPr lang="en-US" altLang="zh-CN"/>
              <a:t>if (</a:t>
            </a:r>
            <a:r>
              <a:rPr lang="en-US" altLang="zh-CN" dirty="0">
                <a:solidFill>
                  <a:srgbClr val="F39801"/>
                </a:solidFill>
              </a:rPr>
              <a:t>q-&gt;front==q-</a:t>
            </a:r>
            <a:r>
              <a:rPr lang="en-US" altLang="zh-CN">
                <a:solidFill>
                  <a:srgbClr val="F39801"/>
                </a:solidFill>
              </a:rPr>
              <a:t>&gt;rear</a:t>
            </a:r>
            <a:r>
              <a:rPr lang="en-US" altLang="zh-CN"/>
              <a:t>)  		//</a:t>
            </a:r>
            <a:r>
              <a:rPr lang="zh-CN" altLang="en-US" dirty="0"/>
              <a:t>队列中只有</a:t>
            </a:r>
            <a:r>
              <a:rPr lang="zh-CN" altLang="en-US"/>
              <a:t>一个结点时</a:t>
            </a:r>
            <a:endParaRPr lang="zh-CN" altLang="en-US" dirty="0"/>
          </a:p>
          <a:p>
            <a:r>
              <a:rPr lang="en-US" altLang="zh-CN"/>
              <a:t>       q-</a:t>
            </a:r>
            <a:r>
              <a:rPr lang="en-US" altLang="zh-CN" dirty="0"/>
              <a:t>&gt;front=q-&gt;rear=NULL;</a:t>
            </a:r>
          </a:p>
          <a:p>
            <a:r>
              <a:rPr lang="en-US" altLang="zh-CN"/>
              <a:t>   else</a:t>
            </a:r>
            <a:r>
              <a:rPr lang="en-US" altLang="zh-CN" dirty="0"/>
              <a:t>			</a:t>
            </a:r>
            <a:r>
              <a:rPr lang="en-US" altLang="zh-CN"/>
              <a:t>   		//</a:t>
            </a:r>
            <a:r>
              <a:rPr lang="zh-CN" altLang="en-US" dirty="0"/>
              <a:t>队列中有</a:t>
            </a:r>
            <a:r>
              <a:rPr lang="zh-CN" altLang="en-US"/>
              <a:t>多个结点时</a:t>
            </a:r>
            <a:endParaRPr lang="zh-CN" altLang="en-US" dirty="0"/>
          </a:p>
          <a:p>
            <a:r>
              <a:rPr lang="en-US" altLang="zh-CN"/>
              <a:t>       q-</a:t>
            </a:r>
            <a:r>
              <a:rPr lang="en-US" altLang="zh-CN" dirty="0"/>
              <a:t>&gt;front=q-&gt;front-&gt;next;</a:t>
            </a:r>
          </a:p>
          <a:p>
            <a:r>
              <a:rPr lang="en-US" altLang="zh-CN"/>
              <a:t>   e=t-</a:t>
            </a:r>
            <a:r>
              <a:rPr lang="en-US" altLang="zh-CN" dirty="0"/>
              <a:t>&gt;data;</a:t>
            </a:r>
          </a:p>
          <a:p>
            <a:r>
              <a:rPr lang="en-US" altLang="zh-CN"/>
              <a:t>   free(t</a:t>
            </a:r>
            <a:r>
              <a:rPr lang="en-US" altLang="zh-CN" dirty="0"/>
              <a:t>);</a:t>
            </a:r>
          </a:p>
          <a:p>
            <a:r>
              <a:rPr lang="en-US" altLang="zh-CN"/>
              <a:t>   return </a:t>
            </a:r>
            <a:r>
              <a:rPr lang="en-US" altLang="zh-CN" dirty="0"/>
              <a:t>true;</a:t>
            </a:r>
          </a:p>
          <a:p>
            <a:r>
              <a:rPr lang="en-US" altLang="zh-CN" dirty="0"/>
              <a:t>}</a:t>
            </a:r>
          </a:p>
        </p:txBody>
      </p:sp>
      <p:grpSp>
        <p:nvGrpSpPr>
          <p:cNvPr id="2" name="组合 26"/>
          <p:cNvGrpSpPr/>
          <p:nvPr/>
        </p:nvGrpSpPr>
        <p:grpSpPr>
          <a:xfrm>
            <a:off x="2524100" y="3504428"/>
            <a:ext cx="6272248" cy="3236940"/>
            <a:chOff x="1000100" y="2478076"/>
            <a:chExt cx="6272248" cy="3236940"/>
          </a:xfrm>
        </p:grpSpPr>
        <p:sp>
          <p:nvSpPr>
            <p:cNvPr id="48131" name="Rectangle 4"/>
            <p:cNvSpPr>
              <a:spLocks noChangeArrowheads="1"/>
            </p:cNvSpPr>
            <p:nvPr/>
          </p:nvSpPr>
          <p:spPr bwMode="auto">
            <a:xfrm>
              <a:off x="1790676" y="4848241"/>
              <a:ext cx="792163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Symbol" pitchFamily="18" charset="2"/>
              </a:endParaRPr>
            </a:p>
          </p:txBody>
        </p:sp>
        <p:sp>
          <p:nvSpPr>
            <p:cNvPr id="48132" name="Rectangle 5"/>
            <p:cNvSpPr>
              <a:spLocks noChangeArrowheads="1"/>
            </p:cNvSpPr>
            <p:nvPr/>
          </p:nvSpPr>
          <p:spPr bwMode="auto">
            <a:xfrm>
              <a:off x="1790676" y="5281628"/>
              <a:ext cx="792163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Symbol" pitchFamily="18" charset="2"/>
              </a:endParaRPr>
            </a:p>
          </p:txBody>
        </p:sp>
        <p:sp>
          <p:nvSpPr>
            <p:cNvPr id="48133" name="Line 6"/>
            <p:cNvSpPr>
              <a:spLocks noChangeShapeType="1"/>
            </p:cNvSpPr>
            <p:nvPr/>
          </p:nvSpPr>
          <p:spPr bwMode="auto">
            <a:xfrm>
              <a:off x="1358876" y="4992703"/>
              <a:ext cx="431800" cy="0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34" name="Text Box 7"/>
            <p:cNvSpPr txBox="1">
              <a:spLocks noChangeArrowheads="1"/>
            </p:cNvSpPr>
            <p:nvPr/>
          </p:nvSpPr>
          <p:spPr bwMode="auto">
            <a:xfrm>
              <a:off x="1000100" y="4572008"/>
              <a:ext cx="433387" cy="34297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48135" name="Rectangle 8"/>
            <p:cNvSpPr>
              <a:spLocks noChangeArrowheads="1"/>
            </p:cNvSpPr>
            <p:nvPr/>
          </p:nvSpPr>
          <p:spPr bwMode="auto">
            <a:xfrm>
              <a:off x="3084489" y="4849828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8136" name="Rectangle 9"/>
            <p:cNvSpPr>
              <a:spLocks noChangeArrowheads="1"/>
            </p:cNvSpPr>
            <p:nvPr/>
          </p:nvSpPr>
          <p:spPr bwMode="auto">
            <a:xfrm>
              <a:off x="3517876" y="4851416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37" name="Line 10"/>
            <p:cNvSpPr>
              <a:spLocks noChangeShapeType="1"/>
            </p:cNvSpPr>
            <p:nvPr/>
          </p:nvSpPr>
          <p:spPr bwMode="auto">
            <a:xfrm>
              <a:off x="2292326" y="5067316"/>
              <a:ext cx="792163" cy="0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38" name="Rectangle 11"/>
            <p:cNvSpPr>
              <a:spLocks noChangeArrowheads="1"/>
            </p:cNvSpPr>
            <p:nvPr/>
          </p:nvSpPr>
          <p:spPr bwMode="auto">
            <a:xfrm>
              <a:off x="6407160" y="4853004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</a:t>
              </a:r>
            </a:p>
          </p:txBody>
        </p:sp>
        <p:sp>
          <p:nvSpPr>
            <p:cNvPr id="48139" name="Rectangle 12"/>
            <p:cNvSpPr>
              <a:spLocks noChangeArrowheads="1"/>
            </p:cNvSpPr>
            <p:nvPr/>
          </p:nvSpPr>
          <p:spPr bwMode="auto">
            <a:xfrm>
              <a:off x="6840548" y="4853003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∧</a:t>
              </a:r>
            </a:p>
          </p:txBody>
        </p:sp>
        <p:sp>
          <p:nvSpPr>
            <p:cNvPr id="48140" name="Freeform 13"/>
            <p:cNvSpPr>
              <a:spLocks/>
            </p:cNvSpPr>
            <p:nvPr/>
          </p:nvSpPr>
          <p:spPr bwMode="auto">
            <a:xfrm>
              <a:off x="6000760" y="5070491"/>
              <a:ext cx="406400" cy="0"/>
            </a:xfrm>
            <a:custGeom>
              <a:avLst/>
              <a:gdLst>
                <a:gd name="T0" fmla="*/ 0 w 256"/>
                <a:gd name="T1" fmla="*/ 10 h 10"/>
                <a:gd name="T2" fmla="*/ 256 w 256"/>
                <a:gd name="T3" fmla="*/ 0 h 10"/>
                <a:gd name="T4" fmla="*/ 0 60000 65536"/>
                <a:gd name="T5" fmla="*/ 0 60000 65536"/>
                <a:gd name="T6" fmla="*/ 0 w 256"/>
                <a:gd name="T7" fmla="*/ 0 h 10"/>
                <a:gd name="T8" fmla="*/ 256 w 256"/>
                <a:gd name="T9" fmla="*/ 10 h 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6" h="10">
                  <a:moveTo>
                    <a:pt x="0" y="10"/>
                  </a:moveTo>
                  <a:lnTo>
                    <a:pt x="256" y="0"/>
                  </a:lnTo>
                </a:path>
              </a:pathLst>
            </a:cu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41" name="Freeform 14"/>
            <p:cNvSpPr>
              <a:spLocks/>
            </p:cNvSpPr>
            <p:nvPr/>
          </p:nvSpPr>
          <p:spPr bwMode="auto">
            <a:xfrm>
              <a:off x="3808389" y="5048266"/>
              <a:ext cx="506412" cy="1587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42" name="Freeform 15"/>
            <p:cNvSpPr>
              <a:spLocks/>
            </p:cNvSpPr>
            <p:nvPr/>
          </p:nvSpPr>
          <p:spPr bwMode="auto">
            <a:xfrm>
              <a:off x="2292326" y="5556266"/>
              <a:ext cx="4680000" cy="0"/>
            </a:xfrm>
            <a:custGeom>
              <a:avLst/>
              <a:gdLst>
                <a:gd name="T0" fmla="*/ 0 w 3186"/>
                <a:gd name="T1" fmla="*/ 9 h 9"/>
                <a:gd name="T2" fmla="*/ 3186 w 3186"/>
                <a:gd name="T3" fmla="*/ 0 h 9"/>
                <a:gd name="T4" fmla="*/ 0 60000 65536"/>
                <a:gd name="T5" fmla="*/ 0 60000 65536"/>
                <a:gd name="T6" fmla="*/ 0 w 3186"/>
                <a:gd name="T7" fmla="*/ 0 h 9"/>
                <a:gd name="T8" fmla="*/ 3186 w 3186"/>
                <a:gd name="T9" fmla="*/ 9 h 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6" h="9">
                  <a:moveTo>
                    <a:pt x="0" y="9"/>
                  </a:moveTo>
                  <a:lnTo>
                    <a:pt x="3186" y="0"/>
                  </a:lnTo>
                </a:path>
              </a:pathLst>
            </a:custGeom>
            <a:noFill/>
            <a:ln w="28575">
              <a:solidFill>
                <a:srgbClr val="F3980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43" name="Line 16"/>
            <p:cNvSpPr>
              <a:spLocks noChangeShapeType="1"/>
            </p:cNvSpPr>
            <p:nvPr/>
          </p:nvSpPr>
          <p:spPr bwMode="auto">
            <a:xfrm flipV="1">
              <a:off x="6958852" y="5283216"/>
              <a:ext cx="0" cy="287337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44" name="Text Box 17"/>
            <p:cNvSpPr txBox="1">
              <a:spLocks noChangeArrowheads="1"/>
            </p:cNvSpPr>
            <p:nvPr/>
          </p:nvSpPr>
          <p:spPr bwMode="auto">
            <a:xfrm>
              <a:off x="5469164" y="4757750"/>
              <a:ext cx="571504" cy="39312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48145" name="Rectangle 18"/>
            <p:cNvSpPr>
              <a:spLocks noChangeArrowheads="1"/>
            </p:cNvSpPr>
            <p:nvPr/>
          </p:nvSpPr>
          <p:spPr bwMode="auto">
            <a:xfrm>
              <a:off x="4308451" y="4849828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48146" name="Rectangle 19"/>
            <p:cNvSpPr>
              <a:spLocks noChangeArrowheads="1"/>
            </p:cNvSpPr>
            <p:nvPr/>
          </p:nvSpPr>
          <p:spPr bwMode="auto">
            <a:xfrm>
              <a:off x="4741839" y="4851416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47" name="Freeform 20"/>
            <p:cNvSpPr>
              <a:spLocks/>
            </p:cNvSpPr>
            <p:nvPr/>
          </p:nvSpPr>
          <p:spPr bwMode="auto">
            <a:xfrm>
              <a:off x="4956151" y="5048266"/>
              <a:ext cx="506413" cy="1587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48" name="Oval 21"/>
            <p:cNvSpPr>
              <a:spLocks noChangeArrowheads="1"/>
            </p:cNvSpPr>
            <p:nvPr/>
          </p:nvSpPr>
          <p:spPr bwMode="auto">
            <a:xfrm>
              <a:off x="2844788" y="4240218"/>
              <a:ext cx="1296988" cy="122555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8100" cap="rnd" algn="ctr">
              <a:solidFill>
                <a:srgbClr val="CE3B37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49" name="Line 22"/>
            <p:cNvSpPr>
              <a:spLocks noChangeShapeType="1"/>
            </p:cNvSpPr>
            <p:nvPr/>
          </p:nvSpPr>
          <p:spPr bwMode="auto">
            <a:xfrm>
              <a:off x="3301976" y="4491053"/>
              <a:ext cx="0" cy="358775"/>
            </a:xfrm>
            <a:prstGeom prst="line">
              <a:avLst/>
            </a:prstGeom>
            <a:noFill/>
            <a:ln w="28575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150" name="Text Box 23"/>
            <p:cNvSpPr txBox="1">
              <a:spLocks noChangeArrowheads="1"/>
            </p:cNvSpPr>
            <p:nvPr/>
          </p:nvSpPr>
          <p:spPr bwMode="auto">
            <a:xfrm>
              <a:off x="3000364" y="4311666"/>
              <a:ext cx="360362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t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1428728" y="2478076"/>
              <a:ext cx="3214710" cy="42862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CE3B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5" name="直接箭头连接符 24"/>
            <p:cNvCxnSpPr>
              <a:stCxn id="23" idx="2"/>
            </p:cNvCxnSpPr>
            <p:nvPr/>
          </p:nvCxnSpPr>
          <p:spPr>
            <a:xfrm rot="16200000" flipH="1">
              <a:off x="2482438" y="3460348"/>
              <a:ext cx="1428760" cy="321471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071934" y="4286256"/>
              <a:ext cx="85725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删除</a:t>
              </a:r>
            </a:p>
          </p:txBody>
        </p:sp>
      </p:grpSp>
      <p:sp>
        <p:nvSpPr>
          <p:cNvPr id="3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4F3A44-C079-4BB6-BBEB-D59A1B293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8EAADBEF-886B-453F-91DE-39DEB4ED0654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4"/>
          <p:cNvSpPr txBox="1">
            <a:spLocks noChangeArrowheads="1"/>
          </p:cNvSpPr>
          <p:nvPr/>
        </p:nvSpPr>
        <p:spPr bwMode="auto">
          <a:xfrm>
            <a:off x="1005713" y="1623745"/>
            <a:ext cx="10273274" cy="113556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3.8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】 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采用一个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不带头结点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只有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个尾结点指针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rear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的循环单链表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存储队列，设计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队列的初始化、进队和出队等算法。</a:t>
            </a:r>
          </a:p>
        </p:txBody>
      </p:sp>
      <p:grpSp>
        <p:nvGrpSpPr>
          <p:cNvPr id="2" name="组合 23"/>
          <p:cNvGrpSpPr/>
          <p:nvPr/>
        </p:nvGrpSpPr>
        <p:grpSpPr>
          <a:xfrm>
            <a:off x="2567608" y="3573016"/>
            <a:ext cx="6665937" cy="2053089"/>
            <a:chOff x="1071538" y="2263775"/>
            <a:chExt cx="6665937" cy="2053089"/>
          </a:xfrm>
        </p:grpSpPr>
        <p:sp>
          <p:nvSpPr>
            <p:cNvPr id="49157" name="Text Box 34"/>
            <p:cNvSpPr txBox="1">
              <a:spLocks noChangeArrowheads="1"/>
            </p:cNvSpPr>
            <p:nvPr/>
          </p:nvSpPr>
          <p:spPr bwMode="auto">
            <a:xfrm>
              <a:off x="6734195" y="2263775"/>
              <a:ext cx="1003280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rear</a:t>
              </a:r>
            </a:p>
          </p:txBody>
        </p:sp>
        <p:sp>
          <p:nvSpPr>
            <p:cNvPr id="49158" name="Rectangle 35"/>
            <p:cNvSpPr>
              <a:spLocks noChangeArrowheads="1"/>
            </p:cNvSpPr>
            <p:nvPr/>
          </p:nvSpPr>
          <p:spPr bwMode="auto">
            <a:xfrm>
              <a:off x="1978025" y="2779713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baseline="-250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en-US" altLang="zh-CN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59" name="Rectangle 36"/>
            <p:cNvSpPr>
              <a:spLocks noChangeArrowheads="1"/>
            </p:cNvSpPr>
            <p:nvPr/>
          </p:nvSpPr>
          <p:spPr bwMode="auto">
            <a:xfrm>
              <a:off x="2411413" y="2781300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60" name="Rectangle 37"/>
            <p:cNvSpPr>
              <a:spLocks noChangeArrowheads="1"/>
            </p:cNvSpPr>
            <p:nvPr/>
          </p:nvSpPr>
          <p:spPr bwMode="auto">
            <a:xfrm>
              <a:off x="5938838" y="2781300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</a:t>
              </a:r>
            </a:p>
          </p:txBody>
        </p:sp>
        <p:sp>
          <p:nvSpPr>
            <p:cNvPr id="49161" name="Rectangle 38"/>
            <p:cNvSpPr>
              <a:spLocks noChangeArrowheads="1"/>
            </p:cNvSpPr>
            <p:nvPr/>
          </p:nvSpPr>
          <p:spPr bwMode="auto">
            <a:xfrm>
              <a:off x="6372225" y="2782888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62" name="Freeform 39"/>
            <p:cNvSpPr>
              <a:spLocks/>
            </p:cNvSpPr>
            <p:nvPr/>
          </p:nvSpPr>
          <p:spPr bwMode="auto">
            <a:xfrm>
              <a:off x="5532438" y="3000375"/>
              <a:ext cx="406400" cy="0"/>
            </a:xfrm>
            <a:custGeom>
              <a:avLst/>
              <a:gdLst>
                <a:gd name="T0" fmla="*/ 0 w 256"/>
                <a:gd name="T1" fmla="*/ 10 h 10"/>
                <a:gd name="T2" fmla="*/ 256 w 256"/>
                <a:gd name="T3" fmla="*/ 0 h 10"/>
                <a:gd name="T4" fmla="*/ 0 60000 65536"/>
                <a:gd name="T5" fmla="*/ 0 60000 65536"/>
                <a:gd name="T6" fmla="*/ 0 w 256"/>
                <a:gd name="T7" fmla="*/ 0 h 10"/>
                <a:gd name="T8" fmla="*/ 256 w 256"/>
                <a:gd name="T9" fmla="*/ 10 h 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6" h="10">
                  <a:moveTo>
                    <a:pt x="0" y="10"/>
                  </a:moveTo>
                  <a:lnTo>
                    <a:pt x="256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63" name="Freeform 40"/>
            <p:cNvSpPr>
              <a:spLocks/>
            </p:cNvSpPr>
            <p:nvPr/>
          </p:nvSpPr>
          <p:spPr bwMode="auto">
            <a:xfrm>
              <a:off x="2676525" y="2978150"/>
              <a:ext cx="506413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64" name="Text Box 41"/>
            <p:cNvSpPr txBox="1">
              <a:spLocks noChangeArrowheads="1"/>
            </p:cNvSpPr>
            <p:nvPr/>
          </p:nvSpPr>
          <p:spPr bwMode="auto">
            <a:xfrm>
              <a:off x="4572000" y="2725130"/>
              <a:ext cx="792163" cy="43704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49165" name="Rectangle 42"/>
            <p:cNvSpPr>
              <a:spLocks noChangeArrowheads="1"/>
            </p:cNvSpPr>
            <p:nvPr/>
          </p:nvSpPr>
          <p:spPr bwMode="auto">
            <a:xfrm>
              <a:off x="3201988" y="2779713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</a:p>
          </p:txBody>
        </p:sp>
        <p:sp>
          <p:nvSpPr>
            <p:cNvPr id="49166" name="Rectangle 43"/>
            <p:cNvSpPr>
              <a:spLocks noChangeArrowheads="1"/>
            </p:cNvSpPr>
            <p:nvPr/>
          </p:nvSpPr>
          <p:spPr bwMode="auto">
            <a:xfrm>
              <a:off x="3635375" y="2781300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67" name="Freeform 44"/>
            <p:cNvSpPr>
              <a:spLocks/>
            </p:cNvSpPr>
            <p:nvPr/>
          </p:nvSpPr>
          <p:spPr bwMode="auto">
            <a:xfrm>
              <a:off x="3849688" y="2978150"/>
              <a:ext cx="506413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68" name="Line 45"/>
            <p:cNvSpPr>
              <a:spLocks noChangeShapeType="1"/>
            </p:cNvSpPr>
            <p:nvPr/>
          </p:nvSpPr>
          <p:spPr bwMode="auto">
            <a:xfrm>
              <a:off x="6499225" y="3043238"/>
              <a:ext cx="0" cy="64770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69" name="Line 46"/>
            <p:cNvSpPr>
              <a:spLocks noChangeShapeType="1"/>
            </p:cNvSpPr>
            <p:nvPr/>
          </p:nvSpPr>
          <p:spPr bwMode="auto">
            <a:xfrm>
              <a:off x="1530350" y="3695700"/>
              <a:ext cx="4968875" cy="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70" name="Freeform 47"/>
            <p:cNvSpPr>
              <a:spLocks/>
            </p:cNvSpPr>
            <p:nvPr/>
          </p:nvSpPr>
          <p:spPr bwMode="auto">
            <a:xfrm>
              <a:off x="1549400" y="2974975"/>
              <a:ext cx="1588" cy="728663"/>
            </a:xfrm>
            <a:custGeom>
              <a:avLst/>
              <a:gdLst>
                <a:gd name="T0" fmla="*/ 9 w 9"/>
                <a:gd name="T1" fmla="*/ 0 h 459"/>
                <a:gd name="T2" fmla="*/ 0 w 9"/>
                <a:gd name="T3" fmla="*/ 459 h 459"/>
                <a:gd name="T4" fmla="*/ 0 60000 65536"/>
                <a:gd name="T5" fmla="*/ 0 60000 65536"/>
                <a:gd name="T6" fmla="*/ 0 w 9"/>
                <a:gd name="T7" fmla="*/ 0 h 459"/>
                <a:gd name="T8" fmla="*/ 9 w 9"/>
                <a:gd name="T9" fmla="*/ 459 h 4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" h="459">
                  <a:moveTo>
                    <a:pt x="9" y="0"/>
                  </a:moveTo>
                  <a:lnTo>
                    <a:pt x="0" y="459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71" name="Line 48"/>
            <p:cNvSpPr>
              <a:spLocks noChangeShapeType="1"/>
            </p:cNvSpPr>
            <p:nvPr/>
          </p:nvSpPr>
          <p:spPr bwMode="auto">
            <a:xfrm>
              <a:off x="1547813" y="2995613"/>
              <a:ext cx="431800" cy="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72" name="Line 49"/>
            <p:cNvSpPr>
              <a:spLocks noChangeShapeType="1"/>
            </p:cNvSpPr>
            <p:nvPr/>
          </p:nvSpPr>
          <p:spPr bwMode="auto">
            <a:xfrm flipH="1">
              <a:off x="6516688" y="2420938"/>
              <a:ext cx="287338" cy="358775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9173" name="Text Box 50"/>
            <p:cNvSpPr txBox="1">
              <a:spLocks noChangeArrowheads="1"/>
            </p:cNvSpPr>
            <p:nvPr/>
          </p:nvSpPr>
          <p:spPr bwMode="auto">
            <a:xfrm>
              <a:off x="2051050" y="2276475"/>
              <a:ext cx="865188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队头</a:t>
              </a:r>
            </a:p>
          </p:txBody>
        </p:sp>
        <p:sp>
          <p:nvSpPr>
            <p:cNvPr id="49174" name="Text Box 51"/>
            <p:cNvSpPr txBox="1">
              <a:spLocks noChangeArrowheads="1"/>
            </p:cNvSpPr>
            <p:nvPr/>
          </p:nvSpPr>
          <p:spPr bwMode="auto">
            <a:xfrm>
              <a:off x="5724525" y="2276475"/>
              <a:ext cx="865188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队尾</a:t>
              </a:r>
            </a:p>
          </p:txBody>
        </p:sp>
        <p:sp>
          <p:nvSpPr>
            <p:cNvPr id="49175" name="Text Box 52"/>
            <p:cNvSpPr txBox="1">
              <a:spLocks noChangeArrowheads="1"/>
            </p:cNvSpPr>
            <p:nvPr/>
          </p:nvSpPr>
          <p:spPr bwMode="auto">
            <a:xfrm>
              <a:off x="1071538" y="3929066"/>
              <a:ext cx="6480175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这样的链队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通过尾结点指针</a:t>
              </a:r>
              <a:r>
                <a:rPr lang="en-US" altLang="zh-CN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rear</a:t>
              </a: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唯一标识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。</a:t>
              </a:r>
            </a:p>
          </p:txBody>
        </p:sp>
      </p:grpSp>
      <p:sp>
        <p:nvSpPr>
          <p:cNvPr id="2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7E9B219-CA34-424C-94D9-F769F9047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FA0062FD-1F6D-4ED6-9DF2-A38D830789B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8" name="图片 27" descr="乐高玩具&#10;&#10;低可信度描述已自动生成">
            <a:extLst>
              <a:ext uri="{FF2B5EF4-FFF2-40B4-BE49-F238E27FC236}">
                <a16:creationId xmlns:a16="http://schemas.microsoft.com/office/drawing/2014/main" id="{6BE11C64-3B7C-4496-9091-248F341B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98" y="3942362"/>
            <a:ext cx="4290499" cy="2890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8" name="Text Box 23"/>
          <p:cNvSpPr txBox="1">
            <a:spLocks noChangeArrowheads="1"/>
          </p:cNvSpPr>
          <p:nvPr/>
        </p:nvSpPr>
        <p:spPr bwMode="auto">
          <a:xfrm>
            <a:off x="2567559" y="4584784"/>
            <a:ext cx="7128841" cy="1943582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>
            <a:defPPr>
              <a:defRPr lang="zh-CN"/>
            </a:defPPr>
            <a:lvl1pPr marL="342900" indent="-342900" algn="l">
              <a:lnSpc>
                <a:spcPts val="3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CE3B37"/>
                </a:solidFill>
              </a:rPr>
              <a:t>队空</a:t>
            </a:r>
            <a:r>
              <a:rPr lang="zh-CN" altLang="en-US" sz="2400">
                <a:solidFill>
                  <a:srgbClr val="CE3B37"/>
                </a:solidFill>
              </a:rPr>
              <a:t>条件：</a:t>
            </a:r>
            <a:r>
              <a:rPr lang="en-US" altLang="zh-CN" sz="2400" dirty="0"/>
              <a:t>rear=NULL</a:t>
            </a:r>
          </a:p>
          <a:p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CE3B37"/>
                </a:solidFill>
              </a:rPr>
              <a:t>队满条件：</a:t>
            </a:r>
            <a:r>
              <a:rPr lang="zh-CN" altLang="en-US" sz="2400" dirty="0"/>
              <a:t>不考虑</a:t>
            </a:r>
          </a:p>
          <a:p>
            <a:r>
              <a:rPr lang="zh-CN" altLang="en-US" sz="2400" dirty="0"/>
              <a:t> </a:t>
            </a:r>
            <a:r>
              <a:rPr lang="zh-CN" altLang="en-US" sz="2400">
                <a:solidFill>
                  <a:srgbClr val="CE3B37"/>
                </a:solidFill>
              </a:rPr>
              <a:t>进队</a:t>
            </a:r>
            <a:r>
              <a:rPr lang="en-US" altLang="zh-CN" sz="2400" dirty="0">
                <a:solidFill>
                  <a:srgbClr val="CE3B37"/>
                </a:solidFill>
              </a:rPr>
              <a:t>e</a:t>
            </a:r>
            <a:r>
              <a:rPr lang="zh-CN" altLang="en-US" sz="2400" dirty="0">
                <a:solidFill>
                  <a:srgbClr val="CE3B37"/>
                </a:solidFill>
              </a:rPr>
              <a:t>操作：</a:t>
            </a:r>
            <a:r>
              <a:rPr lang="zh-CN" altLang="en-US" sz="2400"/>
              <a:t>将包含</a:t>
            </a:r>
            <a:r>
              <a:rPr lang="en-US" altLang="zh-CN" sz="2400"/>
              <a:t>e</a:t>
            </a:r>
            <a:r>
              <a:rPr lang="zh-CN" altLang="en-US" sz="2400"/>
              <a:t>的结点插入</a:t>
            </a:r>
            <a:r>
              <a:rPr lang="zh-CN" altLang="en-US" sz="2400" dirty="0"/>
              <a:t>到单链表表尾</a:t>
            </a:r>
          </a:p>
          <a:p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CE3B37"/>
                </a:solidFill>
              </a:rPr>
              <a:t>出队操作：</a:t>
            </a:r>
            <a:r>
              <a:rPr lang="zh-CN" altLang="en-US" sz="2400" dirty="0"/>
              <a:t>删除单</a:t>
            </a:r>
            <a:r>
              <a:rPr lang="zh-CN" altLang="en-US" sz="2400"/>
              <a:t>链表首结点</a:t>
            </a:r>
            <a:endParaRPr lang="zh-CN" altLang="en-US" sz="2400" dirty="0"/>
          </a:p>
        </p:txBody>
      </p:sp>
      <p:sp>
        <p:nvSpPr>
          <p:cNvPr id="50199" name="Text Box 24"/>
          <p:cNvSpPr txBox="1">
            <a:spLocks noChangeArrowheads="1"/>
          </p:cNvSpPr>
          <p:nvPr/>
        </p:nvSpPr>
        <p:spPr bwMode="auto">
          <a:xfrm>
            <a:off x="2227549" y="3902057"/>
            <a:ext cx="3040359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链队的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要素：</a:t>
            </a:r>
          </a:p>
        </p:txBody>
      </p:sp>
      <p:grpSp>
        <p:nvGrpSpPr>
          <p:cNvPr id="2" name="组合 23"/>
          <p:cNvGrpSpPr/>
          <p:nvPr/>
        </p:nvGrpSpPr>
        <p:grpSpPr>
          <a:xfrm>
            <a:off x="2273885" y="1596368"/>
            <a:ext cx="7572169" cy="2053089"/>
            <a:chOff x="1071538" y="2263775"/>
            <a:chExt cx="6480175" cy="2053089"/>
          </a:xfrm>
        </p:grpSpPr>
        <p:sp>
          <p:nvSpPr>
            <p:cNvPr id="25" name="Text Box 34"/>
            <p:cNvSpPr txBox="1">
              <a:spLocks noChangeArrowheads="1"/>
            </p:cNvSpPr>
            <p:nvPr/>
          </p:nvSpPr>
          <p:spPr bwMode="auto">
            <a:xfrm>
              <a:off x="6734195" y="2263775"/>
              <a:ext cx="792163" cy="33855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rear</a:t>
              </a:r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1978025" y="2779713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baseline="-250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endParaRPr lang="en-US" altLang="zh-CN" baseline="-25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2411413" y="2781300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5938838" y="2781300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</a:t>
              </a:r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6372225" y="2782888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5532438" y="3000375"/>
              <a:ext cx="406400" cy="0"/>
            </a:xfrm>
            <a:custGeom>
              <a:avLst/>
              <a:gdLst>
                <a:gd name="T0" fmla="*/ 0 w 256"/>
                <a:gd name="T1" fmla="*/ 10 h 10"/>
                <a:gd name="T2" fmla="*/ 256 w 256"/>
                <a:gd name="T3" fmla="*/ 0 h 10"/>
                <a:gd name="T4" fmla="*/ 0 60000 65536"/>
                <a:gd name="T5" fmla="*/ 0 60000 65536"/>
                <a:gd name="T6" fmla="*/ 0 w 256"/>
                <a:gd name="T7" fmla="*/ 0 h 10"/>
                <a:gd name="T8" fmla="*/ 256 w 256"/>
                <a:gd name="T9" fmla="*/ 10 h 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6" h="10">
                  <a:moveTo>
                    <a:pt x="0" y="10"/>
                  </a:moveTo>
                  <a:lnTo>
                    <a:pt x="256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2676525" y="2978150"/>
              <a:ext cx="506413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2" name="Text Box 41"/>
            <p:cNvSpPr txBox="1">
              <a:spLocks noChangeArrowheads="1"/>
            </p:cNvSpPr>
            <p:nvPr/>
          </p:nvSpPr>
          <p:spPr bwMode="auto">
            <a:xfrm>
              <a:off x="4498430" y="2746150"/>
              <a:ext cx="792163" cy="43704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33" name="Rectangle 42"/>
            <p:cNvSpPr>
              <a:spLocks noChangeArrowheads="1"/>
            </p:cNvSpPr>
            <p:nvPr/>
          </p:nvSpPr>
          <p:spPr bwMode="auto">
            <a:xfrm>
              <a:off x="3201988" y="2779713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a</a:t>
              </a:r>
              <a:r>
                <a:rPr lang="en-US" altLang="zh-CN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3635375" y="2781300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5" name="Freeform 44"/>
            <p:cNvSpPr>
              <a:spLocks/>
            </p:cNvSpPr>
            <p:nvPr/>
          </p:nvSpPr>
          <p:spPr bwMode="auto">
            <a:xfrm>
              <a:off x="3849688" y="2978150"/>
              <a:ext cx="506413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6" name="Line 45"/>
            <p:cNvSpPr>
              <a:spLocks noChangeShapeType="1"/>
            </p:cNvSpPr>
            <p:nvPr/>
          </p:nvSpPr>
          <p:spPr bwMode="auto">
            <a:xfrm>
              <a:off x="6499225" y="3043238"/>
              <a:ext cx="0" cy="64770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7" name="Line 46"/>
            <p:cNvSpPr>
              <a:spLocks noChangeShapeType="1"/>
            </p:cNvSpPr>
            <p:nvPr/>
          </p:nvSpPr>
          <p:spPr bwMode="auto">
            <a:xfrm>
              <a:off x="1530350" y="3695700"/>
              <a:ext cx="4968875" cy="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8" name="Freeform 47"/>
            <p:cNvSpPr>
              <a:spLocks/>
            </p:cNvSpPr>
            <p:nvPr/>
          </p:nvSpPr>
          <p:spPr bwMode="auto">
            <a:xfrm>
              <a:off x="1549400" y="2974975"/>
              <a:ext cx="1588" cy="728663"/>
            </a:xfrm>
            <a:custGeom>
              <a:avLst/>
              <a:gdLst>
                <a:gd name="T0" fmla="*/ 9 w 9"/>
                <a:gd name="T1" fmla="*/ 0 h 459"/>
                <a:gd name="T2" fmla="*/ 0 w 9"/>
                <a:gd name="T3" fmla="*/ 459 h 459"/>
                <a:gd name="T4" fmla="*/ 0 60000 65536"/>
                <a:gd name="T5" fmla="*/ 0 60000 65536"/>
                <a:gd name="T6" fmla="*/ 0 w 9"/>
                <a:gd name="T7" fmla="*/ 0 h 459"/>
                <a:gd name="T8" fmla="*/ 9 w 9"/>
                <a:gd name="T9" fmla="*/ 459 h 4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" h="459">
                  <a:moveTo>
                    <a:pt x="9" y="0"/>
                  </a:moveTo>
                  <a:lnTo>
                    <a:pt x="0" y="459"/>
                  </a:lnTo>
                </a:path>
              </a:pathLst>
            </a:custGeom>
            <a:noFill/>
            <a:ln w="38100">
              <a:solidFill>
                <a:srgbClr val="F3980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9" name="Line 48"/>
            <p:cNvSpPr>
              <a:spLocks noChangeShapeType="1"/>
            </p:cNvSpPr>
            <p:nvPr/>
          </p:nvSpPr>
          <p:spPr bwMode="auto">
            <a:xfrm>
              <a:off x="1547813" y="2995613"/>
              <a:ext cx="431800" cy="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0" name="Line 49"/>
            <p:cNvSpPr>
              <a:spLocks noChangeShapeType="1"/>
            </p:cNvSpPr>
            <p:nvPr/>
          </p:nvSpPr>
          <p:spPr bwMode="auto">
            <a:xfrm flipH="1">
              <a:off x="6516688" y="2420938"/>
              <a:ext cx="287338" cy="358775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41" name="Text Box 50"/>
            <p:cNvSpPr txBox="1">
              <a:spLocks noChangeArrowheads="1"/>
            </p:cNvSpPr>
            <p:nvPr/>
          </p:nvSpPr>
          <p:spPr bwMode="auto">
            <a:xfrm>
              <a:off x="2051050" y="2276475"/>
              <a:ext cx="865188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队头</a:t>
              </a: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5724525" y="2276475"/>
              <a:ext cx="865188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队尾</a:t>
              </a:r>
            </a:p>
          </p:txBody>
        </p:sp>
        <p:sp>
          <p:nvSpPr>
            <p:cNvPr id="43" name="Text Box 52"/>
            <p:cNvSpPr txBox="1">
              <a:spLocks noChangeArrowheads="1"/>
            </p:cNvSpPr>
            <p:nvPr/>
          </p:nvSpPr>
          <p:spPr bwMode="auto">
            <a:xfrm>
              <a:off x="1071538" y="3929066"/>
              <a:ext cx="6480175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这样的链队</a:t>
              </a:r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通过尾结点指针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rear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唯一标识。</a:t>
              </a:r>
            </a:p>
          </p:txBody>
        </p:sp>
      </p:grpSp>
      <p:sp>
        <p:nvSpPr>
          <p:cNvPr id="4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1041575-932E-4058-8B66-F140FDF25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4AE638D9-C648-4F28-9250-78F5BCC358BF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4"/>
          <p:cNvSpPr txBox="1">
            <a:spLocks noChangeArrowheads="1"/>
          </p:cNvSpPr>
          <p:nvPr/>
        </p:nvSpPr>
        <p:spPr bwMode="auto">
          <a:xfrm>
            <a:off x="2202629" y="2204864"/>
            <a:ext cx="7786742" cy="2875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6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InitQueue</a:t>
            </a:r>
            <a:r>
              <a:rPr lang="en-US" altLang="zh-CN"/>
              <a:t>(LinkList </a:t>
            </a:r>
            <a:r>
              <a:rPr lang="en-US" altLang="zh-CN" dirty="0"/>
              <a:t>*&amp;rear</a:t>
            </a:r>
            <a:r>
              <a:rPr lang="en-US" altLang="zh-CN"/>
              <a:t>)</a:t>
            </a:r>
            <a:r>
              <a:rPr lang="zh-CN" altLang="en-US"/>
              <a:t>　 </a:t>
            </a:r>
            <a:r>
              <a:rPr lang="en-US" altLang="zh-CN">
                <a:solidFill>
                  <a:srgbClr val="CE3B37"/>
                </a:solidFill>
              </a:rPr>
              <a:t>//</a:t>
            </a:r>
            <a:r>
              <a:rPr lang="zh-CN" altLang="en-US" dirty="0">
                <a:solidFill>
                  <a:srgbClr val="CE3B37"/>
                </a:solidFill>
              </a:rPr>
              <a:t>初始化队运算算法</a:t>
            </a:r>
          </a:p>
          <a:p>
            <a:r>
              <a:rPr lang="en-US" altLang="zh-CN" dirty="0"/>
              <a:t>{</a:t>
            </a:r>
          </a:p>
          <a:p>
            <a:r>
              <a:rPr lang="zh-CN" altLang="en-US"/>
              <a:t>　 </a:t>
            </a:r>
            <a:r>
              <a:rPr lang="en-US" altLang="zh-CN"/>
              <a:t>rear=NULL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queueEmpty</a:t>
            </a:r>
            <a:r>
              <a:rPr lang="en-US" altLang="zh-CN"/>
              <a:t>(LinkList</a:t>
            </a:r>
            <a:r>
              <a:rPr lang="en-US" altLang="zh-CN" dirty="0"/>
              <a:t> *rear</a:t>
            </a:r>
            <a:r>
              <a:rPr lang="en-US" altLang="zh-CN"/>
              <a:t>)   </a:t>
            </a:r>
            <a:r>
              <a:rPr lang="en-US" altLang="zh-CN" dirty="0">
                <a:solidFill>
                  <a:srgbClr val="CE3B37"/>
                </a:solidFill>
              </a:rPr>
              <a:t>//</a:t>
            </a:r>
            <a:r>
              <a:rPr lang="zh-CN" altLang="en-US" dirty="0">
                <a:solidFill>
                  <a:srgbClr val="CE3B37"/>
                </a:solidFill>
              </a:rPr>
              <a:t>判队空运算算法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/>
              <a:t>   return(rear</a:t>
            </a:r>
            <a:r>
              <a:rPr lang="en-US" altLang="zh-CN" dirty="0"/>
              <a:t>==NULL);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4C13B95-1FFE-4016-AE13-7AC655753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42DE24F-D19C-4EBB-9817-E925C98CE36C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8" name="图片 7" descr="乐高玩具&#10;&#10;低可信度描述已自动生成">
            <a:extLst>
              <a:ext uri="{FF2B5EF4-FFF2-40B4-BE49-F238E27FC236}">
                <a16:creationId xmlns:a16="http://schemas.microsoft.com/office/drawing/2014/main" id="{25F6BF32-9901-41A2-89DE-EE1C3F7911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97" y="4293096"/>
            <a:ext cx="4290499" cy="2890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797834" y="1512879"/>
            <a:ext cx="8759486" cy="4120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6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enQueue</a:t>
            </a:r>
            <a:r>
              <a:rPr lang="en-US" altLang="zh-CN"/>
              <a:t>(LinkList *&amp;rear</a:t>
            </a:r>
            <a:r>
              <a:rPr lang="zh-CN" altLang="en-US"/>
              <a:t>，</a:t>
            </a:r>
            <a:r>
              <a:rPr lang="en-US" altLang="zh-CN"/>
              <a:t>ElemType x)   </a:t>
            </a:r>
            <a:r>
              <a:rPr lang="en-US" altLang="zh-CN">
                <a:solidFill>
                  <a:srgbClr val="CE3B37"/>
                </a:solidFill>
              </a:rPr>
              <a:t>//</a:t>
            </a:r>
            <a:r>
              <a:rPr lang="zh-CN" altLang="en-US" dirty="0">
                <a:solidFill>
                  <a:srgbClr val="CE3B37"/>
                </a:solidFill>
              </a:rPr>
              <a:t>进队运算算法</a:t>
            </a:r>
          </a:p>
          <a:p>
            <a:pPr>
              <a:lnSpc>
                <a:spcPct val="50000"/>
              </a:lnSpc>
            </a:pPr>
            <a:r>
              <a:rPr lang="en-US" altLang="zh-CN"/>
              <a:t>{  LinkList </a:t>
            </a:r>
            <a:r>
              <a:rPr lang="en-US" altLang="zh-CN" dirty="0"/>
              <a:t>*p;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p=(LinkList *)malloc(sizeof(LinkList));  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创建新结点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/>
              <a:t>p-</a:t>
            </a:r>
            <a:r>
              <a:rPr lang="en-US" altLang="zh-CN" dirty="0"/>
              <a:t>&gt;data=x;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if </a:t>
            </a:r>
            <a:r>
              <a:rPr lang="en-US" altLang="zh-CN" dirty="0"/>
              <a:t>(rear==NULL)</a:t>
            </a:r>
            <a:r>
              <a:rPr lang="en-US" altLang="zh-CN"/>
              <a:t>	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原链队为空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/>
              <a:t>{</a:t>
            </a:r>
            <a:r>
              <a:rPr lang="en-US" altLang="zh-CN" dirty="0"/>
              <a:t>	p-&gt;next=p;</a:t>
            </a:r>
            <a:r>
              <a:rPr lang="en-US" altLang="zh-CN"/>
              <a:t>	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构成循环链表</a:t>
            </a:r>
          </a:p>
          <a:p>
            <a:pPr>
              <a:lnSpc>
                <a:spcPct val="50000"/>
              </a:lnSpc>
            </a:pPr>
            <a:r>
              <a:rPr lang="zh-CN" altLang="en-US"/>
              <a:t>	</a:t>
            </a:r>
            <a:r>
              <a:rPr lang="en-US" altLang="zh-CN" dirty="0">
                <a:solidFill>
                  <a:srgbClr val="F39801"/>
                </a:solidFill>
              </a:rPr>
              <a:t>rear=p;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else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{  p-</a:t>
            </a:r>
            <a:r>
              <a:rPr lang="en-US" altLang="zh-CN" dirty="0"/>
              <a:t>&gt;next=rear-</a:t>
            </a:r>
            <a:r>
              <a:rPr lang="en-US" altLang="zh-CN"/>
              <a:t>&gt;next;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en-US">
                <a:solidFill>
                  <a:srgbClr val="002060"/>
                </a:solidFill>
              </a:rPr>
              <a:t>结点插入</a:t>
            </a:r>
            <a:r>
              <a:rPr lang="en-US" altLang="zh-CN">
                <a:solidFill>
                  <a:srgbClr val="002060"/>
                </a:solidFill>
              </a:rPr>
              <a:t>rear</a:t>
            </a:r>
            <a:r>
              <a:rPr lang="zh-CN" altLang="en-US">
                <a:solidFill>
                  <a:srgbClr val="002060"/>
                </a:solidFill>
              </a:rPr>
              <a:t>结点之后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zh-CN" altLang="en-US"/>
              <a:t>      </a:t>
            </a:r>
            <a:r>
              <a:rPr lang="en-US" altLang="zh-CN"/>
              <a:t>rear-</a:t>
            </a:r>
            <a:r>
              <a:rPr lang="en-US" altLang="zh-CN" dirty="0"/>
              <a:t>&gt;next=p;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</a:t>
            </a:r>
            <a:r>
              <a:rPr lang="en-US" altLang="zh-CN">
                <a:solidFill>
                  <a:srgbClr val="F39801"/>
                </a:solidFill>
              </a:rPr>
              <a:t>rear=p</a:t>
            </a:r>
            <a:r>
              <a:rPr lang="en-US" altLang="zh-CN" dirty="0">
                <a:solidFill>
                  <a:srgbClr val="F39801"/>
                </a:solidFill>
              </a:rPr>
              <a:t>;	</a:t>
            </a:r>
            <a:r>
              <a:rPr lang="en-US" altLang="zh-CN"/>
              <a:t>	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让</a:t>
            </a:r>
            <a:r>
              <a:rPr lang="en-US" altLang="zh-CN" dirty="0">
                <a:solidFill>
                  <a:srgbClr val="002060"/>
                </a:solidFill>
              </a:rPr>
              <a:t>rear</a:t>
            </a:r>
            <a:r>
              <a:rPr lang="zh-CN" altLang="en-US">
                <a:solidFill>
                  <a:srgbClr val="002060"/>
                </a:solidFill>
              </a:rPr>
              <a:t>指向新插入的结点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/>
              <a:t>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2566988" y="3973691"/>
            <a:ext cx="7072362" cy="2903052"/>
            <a:chOff x="357158" y="3445695"/>
            <a:chExt cx="7072362" cy="2903052"/>
          </a:xfrm>
        </p:grpSpPr>
        <p:sp>
          <p:nvSpPr>
            <p:cNvPr id="58" name="Text Box 3"/>
            <p:cNvSpPr txBox="1">
              <a:spLocks noChangeArrowheads="1"/>
            </p:cNvSpPr>
            <p:nvPr/>
          </p:nvSpPr>
          <p:spPr bwMode="auto">
            <a:xfrm>
              <a:off x="5137160" y="4787919"/>
              <a:ext cx="792162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rear</a:t>
              </a:r>
            </a:p>
          </p:txBody>
        </p:sp>
        <p:sp>
          <p:nvSpPr>
            <p:cNvPr id="59" name="Rectangle 4"/>
            <p:cNvSpPr>
              <a:spLocks noChangeArrowheads="1"/>
            </p:cNvSpPr>
            <p:nvPr/>
          </p:nvSpPr>
          <p:spPr bwMode="auto">
            <a:xfrm>
              <a:off x="1047774" y="5291157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altLang="zh-CN" sz="1800" baseline="-25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Rectangle 5"/>
            <p:cNvSpPr>
              <a:spLocks noChangeArrowheads="1"/>
            </p:cNvSpPr>
            <p:nvPr/>
          </p:nvSpPr>
          <p:spPr bwMode="auto">
            <a:xfrm>
              <a:off x="1481162" y="5292744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1" name="Rectangle 6"/>
            <p:cNvSpPr>
              <a:spLocks noChangeArrowheads="1"/>
            </p:cNvSpPr>
            <p:nvPr/>
          </p:nvSpPr>
          <p:spPr bwMode="auto">
            <a:xfrm>
              <a:off x="4378335" y="5292744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</a:t>
              </a:r>
            </a:p>
          </p:txBody>
        </p:sp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4811722" y="5294332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3971935" y="5511819"/>
              <a:ext cx="406400" cy="0"/>
            </a:xfrm>
            <a:custGeom>
              <a:avLst/>
              <a:gdLst>
                <a:gd name="T0" fmla="*/ 0 w 256"/>
                <a:gd name="T1" fmla="*/ 10 h 10"/>
                <a:gd name="T2" fmla="*/ 256 w 256"/>
                <a:gd name="T3" fmla="*/ 0 h 10"/>
                <a:gd name="T4" fmla="*/ 0 60000 65536"/>
                <a:gd name="T5" fmla="*/ 0 60000 65536"/>
                <a:gd name="T6" fmla="*/ 0 w 256"/>
                <a:gd name="T7" fmla="*/ 0 h 10"/>
                <a:gd name="T8" fmla="*/ 256 w 256"/>
                <a:gd name="T9" fmla="*/ 10 h 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6" h="10">
                  <a:moveTo>
                    <a:pt x="0" y="10"/>
                  </a:moveTo>
                  <a:lnTo>
                    <a:pt x="25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4" name="Freeform 9"/>
            <p:cNvSpPr>
              <a:spLocks/>
            </p:cNvSpPr>
            <p:nvPr/>
          </p:nvSpPr>
          <p:spPr bwMode="auto">
            <a:xfrm>
              <a:off x="1746274" y="5489594"/>
              <a:ext cx="506413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5" name="Text Box 10"/>
            <p:cNvSpPr txBox="1">
              <a:spLocks noChangeArrowheads="1"/>
            </p:cNvSpPr>
            <p:nvPr/>
          </p:nvSpPr>
          <p:spPr bwMode="auto">
            <a:xfrm>
              <a:off x="3286116" y="5242841"/>
              <a:ext cx="792162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+mj-ea"/>
                  <a:ea typeface="+mj-ea"/>
                  <a:cs typeface="Consolas" pitchFamily="49" charset="0"/>
                </a:rPr>
                <a:t>…</a:t>
              </a:r>
            </a:p>
          </p:txBody>
        </p:sp>
        <p:sp>
          <p:nvSpPr>
            <p:cNvPr id="66" name="Rectangle 11"/>
            <p:cNvSpPr>
              <a:spLocks noChangeArrowheads="1"/>
            </p:cNvSpPr>
            <p:nvPr/>
          </p:nvSpPr>
          <p:spPr bwMode="auto">
            <a:xfrm>
              <a:off x="2271737" y="5291157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r>
                <a:rPr lang="en-US" altLang="zh-CN" sz="18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>
              <a:off x="2705124" y="5292744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Freeform 13"/>
            <p:cNvSpPr>
              <a:spLocks/>
            </p:cNvSpPr>
            <p:nvPr/>
          </p:nvSpPr>
          <p:spPr bwMode="auto">
            <a:xfrm>
              <a:off x="2919437" y="5489594"/>
              <a:ext cx="506412" cy="1588"/>
            </a:xfrm>
            <a:custGeom>
              <a:avLst/>
              <a:gdLst>
                <a:gd name="T0" fmla="*/ 0 w 319"/>
                <a:gd name="T1" fmla="*/ 12 h 12"/>
                <a:gd name="T2" fmla="*/ 319 w 319"/>
                <a:gd name="T3" fmla="*/ 0 h 12"/>
                <a:gd name="T4" fmla="*/ 0 60000 65536"/>
                <a:gd name="T5" fmla="*/ 0 60000 65536"/>
                <a:gd name="T6" fmla="*/ 0 w 319"/>
                <a:gd name="T7" fmla="*/ 0 h 12"/>
                <a:gd name="T8" fmla="*/ 319 w 319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9" h="12">
                  <a:moveTo>
                    <a:pt x="0" y="12"/>
                  </a:moveTo>
                  <a:lnTo>
                    <a:pt x="319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>
              <a:off x="4980762" y="5554682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>
              <a:off x="600099" y="6207144"/>
              <a:ext cx="4392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619149" y="5486419"/>
              <a:ext cx="1588" cy="728663"/>
            </a:xfrm>
            <a:custGeom>
              <a:avLst/>
              <a:gdLst>
                <a:gd name="T0" fmla="*/ 9 w 9"/>
                <a:gd name="T1" fmla="*/ 0 h 459"/>
                <a:gd name="T2" fmla="*/ 0 w 9"/>
                <a:gd name="T3" fmla="*/ 459 h 459"/>
                <a:gd name="T4" fmla="*/ 0 60000 65536"/>
                <a:gd name="T5" fmla="*/ 0 60000 65536"/>
                <a:gd name="T6" fmla="*/ 0 w 9"/>
                <a:gd name="T7" fmla="*/ 0 h 459"/>
                <a:gd name="T8" fmla="*/ 9 w 9"/>
                <a:gd name="T9" fmla="*/ 459 h 4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" h="459">
                  <a:moveTo>
                    <a:pt x="9" y="0"/>
                  </a:moveTo>
                  <a:lnTo>
                    <a:pt x="0" y="45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7"/>
            <p:cNvSpPr>
              <a:spLocks noChangeShapeType="1"/>
            </p:cNvSpPr>
            <p:nvPr/>
          </p:nvSpPr>
          <p:spPr bwMode="auto">
            <a:xfrm>
              <a:off x="617562" y="5496547"/>
              <a:ext cx="431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8"/>
            <p:cNvSpPr>
              <a:spLocks noChangeShapeType="1"/>
            </p:cNvSpPr>
            <p:nvPr/>
          </p:nvSpPr>
          <p:spPr bwMode="auto">
            <a:xfrm flipH="1">
              <a:off x="4956185" y="4932382"/>
              <a:ext cx="287337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Text Box 19"/>
            <p:cNvSpPr txBox="1">
              <a:spLocks noChangeArrowheads="1"/>
            </p:cNvSpPr>
            <p:nvPr/>
          </p:nvSpPr>
          <p:spPr bwMode="auto">
            <a:xfrm>
              <a:off x="1120799" y="4882509"/>
              <a:ext cx="865188" cy="3139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队头</a:t>
              </a:r>
            </a:p>
          </p:txBody>
        </p:sp>
        <p:sp>
          <p:nvSpPr>
            <p:cNvPr id="75" name="Text Box 20"/>
            <p:cNvSpPr txBox="1">
              <a:spLocks noChangeArrowheads="1"/>
            </p:cNvSpPr>
            <p:nvPr/>
          </p:nvSpPr>
          <p:spPr bwMode="auto">
            <a:xfrm>
              <a:off x="4164022" y="4882509"/>
              <a:ext cx="865188" cy="3139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队尾</a:t>
              </a:r>
            </a:p>
          </p:txBody>
        </p:sp>
        <p:sp>
          <p:nvSpPr>
            <p:cNvPr id="76" name="Text Box 21"/>
            <p:cNvSpPr txBox="1">
              <a:spLocks noChangeArrowheads="1"/>
            </p:cNvSpPr>
            <p:nvPr/>
          </p:nvSpPr>
          <p:spPr bwMode="auto">
            <a:xfrm>
              <a:off x="6072198" y="5059932"/>
              <a:ext cx="433388" cy="31790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7" name="Rectangle 22"/>
            <p:cNvSpPr>
              <a:spLocks noChangeArrowheads="1"/>
            </p:cNvSpPr>
            <p:nvPr/>
          </p:nvSpPr>
          <p:spPr bwMode="auto">
            <a:xfrm>
              <a:off x="6010280" y="5721369"/>
              <a:ext cx="431800" cy="43338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x</a:t>
              </a:r>
            </a:p>
          </p:txBody>
        </p:sp>
        <p:sp>
          <p:nvSpPr>
            <p:cNvPr id="78" name="Rectangle 23"/>
            <p:cNvSpPr>
              <a:spLocks noChangeArrowheads="1"/>
            </p:cNvSpPr>
            <p:nvPr/>
          </p:nvSpPr>
          <p:spPr bwMode="auto">
            <a:xfrm>
              <a:off x="6443668" y="5722957"/>
              <a:ext cx="431800" cy="43338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24"/>
            <p:cNvSpPr>
              <a:spLocks noChangeShapeType="1"/>
            </p:cNvSpPr>
            <p:nvPr/>
          </p:nvSpPr>
          <p:spPr bwMode="auto">
            <a:xfrm>
              <a:off x="6286512" y="5429263"/>
              <a:ext cx="87304" cy="290519"/>
            </a:xfrm>
            <a:prstGeom prst="line">
              <a:avLst/>
            </a:prstGeom>
            <a:noFill/>
            <a:ln w="28575">
              <a:solidFill>
                <a:srgbClr val="CE3B37"/>
              </a:solidFill>
              <a:round/>
              <a:headEnd/>
              <a:tailEnd type="arrow" w="med" len="med"/>
            </a:ln>
          </p:spPr>
          <p:txBody>
            <a:bodyPr wrap="none"/>
            <a:lstStyle/>
            <a:p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357158" y="3445695"/>
              <a:ext cx="7072362" cy="92869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CE3B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81" name="直接箭头连接符 80"/>
            <p:cNvCxnSpPr>
              <a:cxnSpLocks/>
            </p:cNvCxnSpPr>
            <p:nvPr/>
          </p:nvCxnSpPr>
          <p:spPr>
            <a:xfrm>
              <a:off x="3571868" y="4374389"/>
              <a:ext cx="0" cy="572020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5722163" y="5090817"/>
              <a:ext cx="1341399" cy="125793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CE3B3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5423338" y="5058980"/>
              <a:ext cx="777765" cy="616606"/>
            </a:xfrm>
            <a:custGeom>
              <a:avLst/>
              <a:gdLst>
                <a:gd name="connsiteX0" fmla="*/ 777765 w 777765"/>
                <a:gd name="connsiteY0" fmla="*/ 80579 h 616606"/>
                <a:gd name="connsiteX1" fmla="*/ 420414 w 777765"/>
                <a:gd name="connsiteY1" fmla="*/ 17517 h 616606"/>
                <a:gd name="connsiteX2" fmla="*/ 199696 w 777765"/>
                <a:gd name="connsiteY2" fmla="*/ 185682 h 616606"/>
                <a:gd name="connsiteX3" fmla="*/ 0 w 777765"/>
                <a:gd name="connsiteY3" fmla="*/ 616606 h 61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765" h="616606">
                  <a:moveTo>
                    <a:pt x="777765" y="80579"/>
                  </a:moveTo>
                  <a:cubicBezTo>
                    <a:pt x="647262" y="40289"/>
                    <a:pt x="516759" y="0"/>
                    <a:pt x="420414" y="17517"/>
                  </a:cubicBezTo>
                  <a:cubicBezTo>
                    <a:pt x="324069" y="35034"/>
                    <a:pt x="269765" y="85834"/>
                    <a:pt x="199696" y="185682"/>
                  </a:cubicBezTo>
                  <a:cubicBezTo>
                    <a:pt x="129627" y="285530"/>
                    <a:pt x="0" y="616606"/>
                    <a:pt x="0" y="616606"/>
                  </a:cubicBezTo>
                </a:path>
              </a:pathLst>
            </a:cu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4F3883-7EAF-4F47-B9D7-032874CA9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31AA1F6D-F141-47DB-9376-A94AA6DDEA9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847528" y="1490456"/>
            <a:ext cx="8713788" cy="36637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30000"/>
              </a:lnSpc>
            </a:pPr>
            <a:r>
              <a:rPr lang="en-US" altLang="zh-CN"/>
              <a:t>bool </a:t>
            </a:r>
            <a:r>
              <a:rPr lang="en-US" altLang="zh-CN">
                <a:solidFill>
                  <a:srgbClr val="CE3B37"/>
                </a:solidFill>
              </a:rPr>
              <a:t>deQueue</a:t>
            </a:r>
            <a:r>
              <a:rPr lang="en-US" altLang="zh-CN"/>
              <a:t>(LinkList *&amp;rear</a:t>
            </a:r>
            <a:r>
              <a:rPr lang="zh-CN" altLang="en-US"/>
              <a:t>，</a:t>
            </a:r>
            <a:r>
              <a:rPr lang="en-US" altLang="zh-CN"/>
              <a:t>ElemType &amp;x)  </a:t>
            </a:r>
            <a:r>
              <a:rPr lang="en-US" altLang="zh-CN">
                <a:solidFill>
                  <a:srgbClr val="CE3B37"/>
                </a:solidFill>
              </a:rPr>
              <a:t>//</a:t>
            </a:r>
            <a:r>
              <a:rPr lang="zh-CN" altLang="en-US" dirty="0">
                <a:solidFill>
                  <a:srgbClr val="CE3B37"/>
                </a:solidFill>
              </a:rPr>
              <a:t>出队运算算法</a:t>
            </a:r>
          </a:p>
          <a:p>
            <a:pPr>
              <a:lnSpc>
                <a:spcPct val="30000"/>
              </a:lnSpc>
            </a:pPr>
            <a:r>
              <a:rPr lang="en-US" altLang="zh-CN"/>
              <a:t>{  LinkList *q;</a:t>
            </a:r>
          </a:p>
          <a:p>
            <a:pPr>
              <a:lnSpc>
                <a:spcPct val="30000"/>
              </a:lnSpc>
            </a:pPr>
            <a:r>
              <a:rPr lang="en-US" altLang="zh-CN"/>
              <a:t>   if (rear==NULL) return false;  	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队空</a:t>
            </a:r>
          </a:p>
          <a:p>
            <a:pPr>
              <a:lnSpc>
                <a:spcPct val="30000"/>
              </a:lnSpc>
            </a:pPr>
            <a:r>
              <a:rPr lang="zh-CN" altLang="en-US"/>
              <a:t>   </a:t>
            </a:r>
            <a:r>
              <a:rPr lang="en-US" altLang="zh-CN"/>
              <a:t>else if (</a:t>
            </a:r>
            <a:r>
              <a:rPr lang="en-US" altLang="zh-CN" dirty="0">
                <a:solidFill>
                  <a:srgbClr val="F39801"/>
                </a:solidFill>
              </a:rPr>
              <a:t>rear-&gt;next</a:t>
            </a:r>
            <a:r>
              <a:rPr lang="en-US" altLang="zh-CN">
                <a:solidFill>
                  <a:srgbClr val="F39801"/>
                </a:solidFill>
              </a:rPr>
              <a:t>==rear</a:t>
            </a:r>
            <a:r>
              <a:rPr lang="en-US" altLang="zh-CN"/>
              <a:t>)	     	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原队只</a:t>
            </a:r>
            <a:r>
              <a:rPr lang="zh-CN" altLang="en-US" dirty="0">
                <a:solidFill>
                  <a:srgbClr val="002060"/>
                </a:solidFill>
              </a:rPr>
              <a:t>有</a:t>
            </a:r>
            <a:r>
              <a:rPr lang="zh-CN" altLang="en-US">
                <a:solidFill>
                  <a:srgbClr val="002060"/>
                </a:solidFill>
              </a:rPr>
              <a:t>一个结点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30000"/>
              </a:lnSpc>
            </a:pPr>
            <a:r>
              <a:rPr lang="zh-CN" altLang="en-US"/>
              <a:t>   </a:t>
            </a:r>
            <a:r>
              <a:rPr lang="en-US" altLang="zh-CN"/>
              <a:t>{  x=rear-</a:t>
            </a:r>
            <a:r>
              <a:rPr lang="en-US" altLang="zh-CN" dirty="0"/>
              <a:t>&gt;data;</a:t>
            </a:r>
          </a:p>
          <a:p>
            <a:pPr>
              <a:lnSpc>
                <a:spcPct val="30000"/>
              </a:lnSpc>
            </a:pPr>
            <a:r>
              <a:rPr lang="en-US" altLang="zh-CN"/>
              <a:t>      free(rear</a:t>
            </a:r>
            <a:r>
              <a:rPr lang="en-US" altLang="zh-CN" dirty="0"/>
              <a:t>);</a:t>
            </a:r>
          </a:p>
          <a:p>
            <a:pPr>
              <a:lnSpc>
                <a:spcPct val="30000"/>
              </a:lnSpc>
            </a:pPr>
            <a:r>
              <a:rPr lang="en-US" altLang="zh-CN"/>
              <a:t>      rear=NULL</a:t>
            </a:r>
            <a:r>
              <a:rPr lang="en-US" altLang="zh-CN" dirty="0"/>
              <a:t>;</a:t>
            </a:r>
          </a:p>
          <a:p>
            <a:pPr>
              <a:lnSpc>
                <a:spcPct val="30000"/>
              </a:lnSpc>
            </a:pPr>
            <a:r>
              <a:rPr lang="en-US" altLang="zh-CN"/>
              <a:t>   }</a:t>
            </a:r>
            <a:endParaRPr lang="en-US" altLang="zh-CN" dirty="0"/>
          </a:p>
          <a:p>
            <a:pPr>
              <a:lnSpc>
                <a:spcPct val="30000"/>
              </a:lnSpc>
            </a:pPr>
            <a:r>
              <a:rPr lang="en-US" altLang="zh-CN"/>
              <a:t>   else</a:t>
            </a:r>
            <a:r>
              <a:rPr lang="en-US" altLang="zh-CN" dirty="0"/>
              <a:t>			</a:t>
            </a:r>
            <a:r>
              <a:rPr lang="en-US" altLang="zh-CN"/>
              <a:t>     	     	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原队有</a:t>
            </a:r>
            <a:r>
              <a:rPr lang="zh-CN" altLang="en-US" dirty="0">
                <a:solidFill>
                  <a:srgbClr val="002060"/>
                </a:solidFill>
              </a:rPr>
              <a:t>两个或</a:t>
            </a:r>
            <a:r>
              <a:rPr lang="zh-CN" altLang="en-US">
                <a:solidFill>
                  <a:srgbClr val="002060"/>
                </a:solidFill>
              </a:rPr>
              <a:t>以上的结点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30000"/>
              </a:lnSpc>
            </a:pPr>
            <a:r>
              <a:rPr lang="zh-CN" altLang="en-US"/>
              <a:t>   </a:t>
            </a:r>
            <a:r>
              <a:rPr lang="en-US" altLang="zh-CN"/>
              <a:t>{</a:t>
            </a:r>
            <a:r>
              <a:rPr lang="en-US" altLang="zh-CN" dirty="0"/>
              <a:t>	q=rear-&gt;next;</a:t>
            </a:r>
          </a:p>
          <a:p>
            <a:pPr>
              <a:lnSpc>
                <a:spcPct val="30000"/>
              </a:lnSpc>
            </a:pPr>
            <a:r>
              <a:rPr lang="en-US" altLang="zh-CN" dirty="0"/>
              <a:t>	x=q-&gt;data;</a:t>
            </a:r>
          </a:p>
          <a:p>
            <a:pPr>
              <a:lnSpc>
                <a:spcPct val="30000"/>
              </a:lnSpc>
            </a:pPr>
            <a:r>
              <a:rPr lang="en-US" altLang="zh-CN" dirty="0"/>
              <a:t>	rear-&gt;next=q-&gt;next;</a:t>
            </a:r>
          </a:p>
          <a:p>
            <a:pPr>
              <a:lnSpc>
                <a:spcPct val="30000"/>
              </a:lnSpc>
            </a:pPr>
            <a:r>
              <a:rPr lang="en-US" altLang="zh-CN" dirty="0"/>
              <a:t>	free(q);</a:t>
            </a:r>
          </a:p>
          <a:p>
            <a:pPr>
              <a:lnSpc>
                <a:spcPct val="30000"/>
              </a:lnSpc>
            </a:pPr>
            <a:r>
              <a:rPr lang="en-US" altLang="zh-CN"/>
              <a:t>   }</a:t>
            </a:r>
            <a:endParaRPr lang="en-US" altLang="zh-CN" dirty="0"/>
          </a:p>
          <a:p>
            <a:pPr>
              <a:lnSpc>
                <a:spcPct val="30000"/>
              </a:lnSpc>
            </a:pPr>
            <a:r>
              <a:rPr lang="en-US" altLang="zh-CN"/>
              <a:t>   return </a:t>
            </a:r>
            <a:r>
              <a:rPr lang="en-US" altLang="zh-CN" dirty="0"/>
              <a:t>true;</a:t>
            </a:r>
          </a:p>
          <a:p>
            <a:pPr>
              <a:lnSpc>
                <a:spcPct val="3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2591110" y="3425234"/>
            <a:ext cx="6138889" cy="3316134"/>
            <a:chOff x="1076317" y="3391077"/>
            <a:chExt cx="6138889" cy="3316134"/>
          </a:xfrm>
        </p:grpSpPr>
        <p:sp>
          <p:nvSpPr>
            <p:cNvPr id="30" name="矩形 29"/>
            <p:cNvSpPr/>
            <p:nvPr/>
          </p:nvSpPr>
          <p:spPr>
            <a:xfrm>
              <a:off x="1076317" y="3391077"/>
              <a:ext cx="2714644" cy="95345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CE3B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811318" y="5143512"/>
              <a:ext cx="5403888" cy="1563699"/>
              <a:chOff x="1571604" y="3929066"/>
              <a:chExt cx="5403888" cy="1563699"/>
            </a:xfrm>
          </p:grpSpPr>
          <p:sp>
            <p:nvSpPr>
              <p:cNvPr id="33" name="Text Box 3"/>
              <p:cNvSpPr txBox="1">
                <a:spLocks noChangeArrowheads="1"/>
              </p:cNvSpPr>
              <p:nvPr/>
            </p:nvSpPr>
            <p:spPr bwMode="auto">
              <a:xfrm>
                <a:off x="6183330" y="4000504"/>
                <a:ext cx="792162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rear</a:t>
                </a:r>
              </a:p>
            </p:txBody>
          </p:sp>
          <p:sp>
            <p:nvSpPr>
              <p:cNvPr id="34" name="Rectangle 4"/>
              <p:cNvSpPr>
                <a:spLocks noChangeArrowheads="1"/>
              </p:cNvSpPr>
              <p:nvPr/>
            </p:nvSpPr>
            <p:spPr bwMode="auto">
              <a:xfrm>
                <a:off x="1978025" y="4576777"/>
                <a:ext cx="431800" cy="4333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a</a:t>
                </a:r>
                <a:r>
                  <a:rPr lang="en-US" altLang="zh-CN" sz="1800" baseline="-25000" dirty="0" err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1</a:t>
                </a:r>
                <a:endParaRPr lang="en-US" altLang="zh-CN" sz="1800" baseline="-25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35" name="Rectangle 5"/>
              <p:cNvSpPr>
                <a:spLocks noChangeArrowheads="1"/>
              </p:cNvSpPr>
              <p:nvPr/>
            </p:nvSpPr>
            <p:spPr bwMode="auto">
              <a:xfrm>
                <a:off x="2411413" y="4578365"/>
                <a:ext cx="431800" cy="4333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5407028" y="4578365"/>
                <a:ext cx="431800" cy="4333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a</a:t>
                </a:r>
                <a:r>
                  <a:rPr lang="en-US" altLang="zh-CN" sz="1800" i="1" baseline="-250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n</a:t>
                </a: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5840415" y="4579952"/>
                <a:ext cx="431800" cy="4333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38" name="Freeform 8"/>
              <p:cNvSpPr>
                <a:spLocks/>
              </p:cNvSpPr>
              <p:nvPr/>
            </p:nvSpPr>
            <p:spPr bwMode="auto">
              <a:xfrm>
                <a:off x="5000628" y="4797440"/>
                <a:ext cx="406400" cy="0"/>
              </a:xfrm>
              <a:custGeom>
                <a:avLst/>
                <a:gdLst>
                  <a:gd name="T0" fmla="*/ 0 w 256"/>
                  <a:gd name="T1" fmla="*/ 10 h 10"/>
                  <a:gd name="T2" fmla="*/ 256 w 256"/>
                  <a:gd name="T3" fmla="*/ 0 h 10"/>
                  <a:gd name="T4" fmla="*/ 0 60000 65536"/>
                  <a:gd name="T5" fmla="*/ 0 60000 65536"/>
                  <a:gd name="T6" fmla="*/ 0 w 256"/>
                  <a:gd name="T7" fmla="*/ 0 h 10"/>
                  <a:gd name="T8" fmla="*/ 256 w 256"/>
                  <a:gd name="T9" fmla="*/ 10 h 1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6" h="10">
                    <a:moveTo>
                      <a:pt x="0" y="10"/>
                    </a:moveTo>
                    <a:lnTo>
                      <a:pt x="256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39" name="Freeform 9"/>
              <p:cNvSpPr>
                <a:spLocks/>
              </p:cNvSpPr>
              <p:nvPr/>
            </p:nvSpPr>
            <p:spPr bwMode="auto">
              <a:xfrm>
                <a:off x="2701925" y="4775215"/>
                <a:ext cx="506413" cy="1587"/>
              </a:xfrm>
              <a:custGeom>
                <a:avLst/>
                <a:gdLst>
                  <a:gd name="T0" fmla="*/ 0 w 319"/>
                  <a:gd name="T1" fmla="*/ 12 h 12"/>
                  <a:gd name="T2" fmla="*/ 319 w 319"/>
                  <a:gd name="T3" fmla="*/ 0 h 12"/>
                  <a:gd name="T4" fmla="*/ 0 60000 65536"/>
                  <a:gd name="T5" fmla="*/ 0 60000 65536"/>
                  <a:gd name="T6" fmla="*/ 0 w 319"/>
                  <a:gd name="T7" fmla="*/ 0 h 12"/>
                  <a:gd name="T8" fmla="*/ 319 w 319"/>
                  <a:gd name="T9" fmla="*/ 12 h 1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19" h="12">
                    <a:moveTo>
                      <a:pt x="0" y="12"/>
                    </a:moveTo>
                    <a:lnTo>
                      <a:pt x="319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40" name="Text Box 10"/>
              <p:cNvSpPr txBox="1">
                <a:spLocks noChangeArrowheads="1"/>
              </p:cNvSpPr>
              <p:nvPr/>
            </p:nvSpPr>
            <p:spPr bwMode="auto">
              <a:xfrm>
                <a:off x="4275738" y="4603538"/>
                <a:ext cx="792162" cy="3139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…</a:t>
                </a: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3201988" y="4576777"/>
                <a:ext cx="431800" cy="43338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sz="1800" i="1" dirty="0" err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a</a:t>
                </a:r>
                <a:r>
                  <a:rPr lang="en-US" altLang="zh-CN" sz="1800" baseline="-25000" dirty="0" err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2</a:t>
                </a:r>
                <a:endParaRPr lang="en-US" altLang="zh-CN" sz="1800" baseline="-25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3635375" y="4578365"/>
                <a:ext cx="431800" cy="43338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43" name="Freeform 13"/>
              <p:cNvSpPr>
                <a:spLocks/>
              </p:cNvSpPr>
              <p:nvPr/>
            </p:nvSpPr>
            <p:spPr bwMode="auto">
              <a:xfrm>
                <a:off x="3849688" y="4775215"/>
                <a:ext cx="506412" cy="1587"/>
              </a:xfrm>
              <a:custGeom>
                <a:avLst/>
                <a:gdLst>
                  <a:gd name="T0" fmla="*/ 0 w 319"/>
                  <a:gd name="T1" fmla="*/ 12 h 12"/>
                  <a:gd name="T2" fmla="*/ 319 w 319"/>
                  <a:gd name="T3" fmla="*/ 0 h 12"/>
                  <a:gd name="T4" fmla="*/ 0 60000 65536"/>
                  <a:gd name="T5" fmla="*/ 0 60000 65536"/>
                  <a:gd name="T6" fmla="*/ 0 w 319"/>
                  <a:gd name="T7" fmla="*/ 0 h 12"/>
                  <a:gd name="T8" fmla="*/ 319 w 319"/>
                  <a:gd name="T9" fmla="*/ 12 h 1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19" h="12">
                    <a:moveTo>
                      <a:pt x="0" y="12"/>
                    </a:moveTo>
                    <a:lnTo>
                      <a:pt x="319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44" name="Line 14"/>
              <p:cNvSpPr>
                <a:spLocks noChangeShapeType="1"/>
              </p:cNvSpPr>
              <p:nvPr/>
            </p:nvSpPr>
            <p:spPr bwMode="auto">
              <a:xfrm>
                <a:off x="6011270" y="4840302"/>
                <a:ext cx="0" cy="6477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45" name="Line 15"/>
              <p:cNvSpPr>
                <a:spLocks noChangeShapeType="1"/>
              </p:cNvSpPr>
              <p:nvPr/>
            </p:nvSpPr>
            <p:spPr bwMode="auto">
              <a:xfrm>
                <a:off x="1579982" y="5492765"/>
                <a:ext cx="44280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46" name="Freeform 16"/>
              <p:cNvSpPr>
                <a:spLocks/>
              </p:cNvSpPr>
              <p:nvPr/>
            </p:nvSpPr>
            <p:spPr bwMode="auto">
              <a:xfrm>
                <a:off x="1580930" y="4772040"/>
                <a:ext cx="1588" cy="720000"/>
              </a:xfrm>
              <a:custGeom>
                <a:avLst/>
                <a:gdLst>
                  <a:gd name="T0" fmla="*/ 9 w 9"/>
                  <a:gd name="T1" fmla="*/ 0 h 459"/>
                  <a:gd name="T2" fmla="*/ 0 w 9"/>
                  <a:gd name="T3" fmla="*/ 459 h 459"/>
                  <a:gd name="T4" fmla="*/ 0 60000 65536"/>
                  <a:gd name="T5" fmla="*/ 0 60000 65536"/>
                  <a:gd name="T6" fmla="*/ 0 w 9"/>
                  <a:gd name="T7" fmla="*/ 0 h 459"/>
                  <a:gd name="T8" fmla="*/ 9 w 9"/>
                  <a:gd name="T9" fmla="*/ 459 h 45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" h="459">
                    <a:moveTo>
                      <a:pt x="9" y="0"/>
                    </a:moveTo>
                    <a:lnTo>
                      <a:pt x="0" y="459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1571604" y="4786322"/>
                <a:ext cx="431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 flipH="1">
                <a:off x="5984878" y="4218002"/>
                <a:ext cx="287337" cy="35877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49" name="Text Box 19"/>
              <p:cNvSpPr txBox="1">
                <a:spLocks noChangeArrowheads="1"/>
              </p:cNvSpPr>
              <p:nvPr/>
            </p:nvSpPr>
            <p:spPr bwMode="auto">
              <a:xfrm>
                <a:off x="2051050" y="5032388"/>
                <a:ext cx="865188" cy="3139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队头</a:t>
                </a:r>
              </a:p>
            </p:txBody>
          </p:sp>
          <p:sp>
            <p:nvSpPr>
              <p:cNvPr id="50" name="Text Box 20"/>
              <p:cNvSpPr txBox="1">
                <a:spLocks noChangeArrowheads="1"/>
              </p:cNvSpPr>
              <p:nvPr/>
            </p:nvSpPr>
            <p:spPr bwMode="auto">
              <a:xfrm>
                <a:off x="5192715" y="4073539"/>
                <a:ext cx="865188" cy="3139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队尾</a:t>
                </a:r>
              </a:p>
            </p:txBody>
          </p:sp>
          <p:sp>
            <p:nvSpPr>
              <p:cNvPr id="51" name="Oval 21"/>
              <p:cNvSpPr>
                <a:spLocks noChangeArrowheads="1"/>
              </p:cNvSpPr>
              <p:nvPr/>
            </p:nvSpPr>
            <p:spPr bwMode="auto">
              <a:xfrm>
                <a:off x="1785918" y="3929066"/>
                <a:ext cx="1214446" cy="1500198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28575" cap="rnd" algn="ctr">
                <a:solidFill>
                  <a:srgbClr val="CE3B37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000364" y="4214818"/>
                <a:ext cx="714380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8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删除</a:t>
                </a:r>
              </a:p>
            </p:txBody>
          </p:sp>
          <p:sp>
            <p:nvSpPr>
              <p:cNvPr id="53" name="Text Box 3"/>
              <p:cNvSpPr txBox="1">
                <a:spLocks noChangeArrowheads="1"/>
              </p:cNvSpPr>
              <p:nvPr/>
            </p:nvSpPr>
            <p:spPr bwMode="auto">
              <a:xfrm>
                <a:off x="2000232" y="3995735"/>
                <a:ext cx="301614" cy="31790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 i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Consolas" pitchFamily="49" charset="0"/>
                  </a:rPr>
                  <a:t>q</a:t>
                </a:r>
              </a:p>
            </p:txBody>
          </p:sp>
          <p:sp>
            <p:nvSpPr>
              <p:cNvPr id="54" name="Line 18"/>
              <p:cNvSpPr>
                <a:spLocks noChangeShapeType="1"/>
              </p:cNvSpPr>
              <p:nvPr/>
            </p:nvSpPr>
            <p:spPr bwMode="auto">
              <a:xfrm>
                <a:off x="2269228" y="4286256"/>
                <a:ext cx="71438" cy="28575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/>
              <a:lstStyle/>
              <a:p>
                <a:endPara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endParaRPr>
              </a:p>
            </p:txBody>
          </p:sp>
        </p:grpSp>
        <p:cxnSp>
          <p:nvCxnSpPr>
            <p:cNvPr id="56" name="直接箭头连接符 55"/>
            <p:cNvCxnSpPr>
              <a:cxnSpLocks/>
              <a:endCxn id="51" idx="0"/>
            </p:cNvCxnSpPr>
            <p:nvPr/>
          </p:nvCxnSpPr>
          <p:spPr>
            <a:xfrm flipH="1">
              <a:off x="2632855" y="4355092"/>
              <a:ext cx="8136" cy="788420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8F4392-2344-43DB-B187-D57608D8D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3.2.3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队列的链式存储结构及其基本运算的实现</a:t>
            </a: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EC28E24C-CC9E-4ED3-8059-A2799547A951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/>
          <p:cNvSpPr txBox="1">
            <a:spLocks noChangeArrowheads="1"/>
          </p:cNvSpPr>
          <p:nvPr/>
        </p:nvSpPr>
        <p:spPr bwMode="auto">
          <a:xfrm>
            <a:off x="1775520" y="1540023"/>
            <a:ext cx="9000999" cy="451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>
              <a:lnSpc>
                <a:spcPts val="28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/>
              <a:t> 队列</a:t>
            </a:r>
            <a:r>
              <a:rPr lang="zh-CN" altLang="en-US" sz="2400" dirty="0"/>
              <a:t>的主要特点</a:t>
            </a:r>
            <a:r>
              <a:rPr lang="zh-CN" altLang="en-US" sz="2400"/>
              <a:t>是</a:t>
            </a:r>
            <a:r>
              <a:rPr lang="zh-CN" altLang="en-US" sz="2400">
                <a:solidFill>
                  <a:srgbClr val="CE3B37"/>
                </a:solidFill>
              </a:rPr>
              <a:t>先进先出</a:t>
            </a:r>
            <a:r>
              <a:rPr lang="zh-CN" altLang="en-US" sz="2400"/>
              <a:t>，所以</a:t>
            </a:r>
            <a:r>
              <a:rPr lang="zh-CN" altLang="en-US" sz="2400" dirty="0"/>
              <a:t>又把队列称为</a:t>
            </a:r>
            <a:r>
              <a:rPr lang="zh-CN" altLang="en-US" sz="2400" dirty="0">
                <a:solidFill>
                  <a:srgbClr val="CE3B37"/>
                </a:solidFill>
              </a:rPr>
              <a:t>先进先出表</a:t>
            </a:r>
            <a:r>
              <a:rPr lang="zh-CN" altLang="en-US" sz="2400" dirty="0"/>
              <a:t>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503712" y="2603789"/>
            <a:ext cx="4805525" cy="3883041"/>
            <a:chOff x="1997382" y="1855105"/>
            <a:chExt cx="4805525" cy="3883041"/>
          </a:xfrm>
        </p:grpSpPr>
        <p:sp>
          <p:nvSpPr>
            <p:cNvPr id="4101" name="Text Box 9"/>
            <p:cNvSpPr txBox="1">
              <a:spLocks noChangeArrowheads="1"/>
            </p:cNvSpPr>
            <p:nvPr/>
          </p:nvSpPr>
          <p:spPr bwMode="auto">
            <a:xfrm>
              <a:off x="1997382" y="3263215"/>
              <a:ext cx="2014217" cy="68326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假如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5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个人过独木桥</a:t>
              </a:r>
            </a:p>
          </p:txBody>
        </p:sp>
        <p:pic>
          <p:nvPicPr>
            <p:cNvPr id="410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1855105"/>
              <a:ext cx="3913334" cy="953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488" y="4212559"/>
              <a:ext cx="3526667" cy="933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5" name="Text Box 10"/>
            <p:cNvSpPr txBox="1">
              <a:spLocks noChangeArrowheads="1"/>
            </p:cNvSpPr>
            <p:nvPr/>
          </p:nvSpPr>
          <p:spPr bwMode="auto">
            <a:xfrm>
              <a:off x="5016957" y="3193678"/>
              <a:ext cx="1785950" cy="683264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只能按上桥的次序过桥</a:t>
              </a:r>
            </a:p>
          </p:txBody>
        </p:sp>
        <p:sp>
          <p:nvSpPr>
            <p:cNvPr id="173067" name="Text Box 11"/>
            <p:cNvSpPr txBox="1">
              <a:spLocks noChangeArrowheads="1"/>
            </p:cNvSpPr>
            <p:nvPr/>
          </p:nvSpPr>
          <p:spPr bwMode="auto">
            <a:xfrm>
              <a:off x="2728284" y="5350348"/>
              <a:ext cx="3785074" cy="38779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这里独木桥就是一个队列</a:t>
              </a:r>
            </a:p>
          </p:txBody>
        </p:sp>
        <p:sp>
          <p:nvSpPr>
            <p:cNvPr id="12" name="下箭头 11"/>
            <p:cNvSpPr/>
            <p:nvPr/>
          </p:nvSpPr>
          <p:spPr>
            <a:xfrm>
              <a:off x="4267818" y="3162562"/>
              <a:ext cx="465488" cy="714380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390992" y="2265235"/>
            <a:ext cx="121444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例如：</a:t>
            </a:r>
          </a:p>
        </p:txBody>
      </p:sp>
      <p:sp>
        <p:nvSpPr>
          <p:cNvPr id="1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4FB754-2263-4003-A576-44BF0152B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队列的定义 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D903E31-28FB-4BB7-9211-482CE3D1F9AE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8" name="图片 17" descr="乐高玩具&#10;&#10;低可信度描述已自动生成">
            <a:extLst>
              <a:ext uri="{FF2B5EF4-FFF2-40B4-BE49-F238E27FC236}">
                <a16:creationId xmlns:a16="http://schemas.microsoft.com/office/drawing/2014/main" id="{E8BC2A53-E3F4-4FA4-A42C-592F586EFF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98" y="3942362"/>
            <a:ext cx="4290499" cy="2890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9496" y="2852937"/>
            <a:ext cx="9721080" cy="3834484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设有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个人站成一排，从左向右的编号分别为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～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，现在从左往右报数“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zh-CN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”，数到“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”的人出列，数到“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”的立即站到队伍的最右端。报数过程反复进行，直到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个人都出列为止。要求给出他们的出列顺序。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endParaRPr lang="zh-CN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例如，当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=8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时，初始序列为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  1  2  3  4  5  6  7  8</a:t>
            </a:r>
            <a:endParaRPr lang="zh-CN" altLang="zh-CN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则出列顺序为</a:t>
            </a:r>
          </a:p>
          <a:p>
            <a:pPr algn="l">
              <a:lnSpc>
                <a:spcPts val="28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  1  3  5  7  2  6  4  8</a:t>
            </a:r>
            <a:endParaRPr lang="zh-CN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" name="Text Box 4" descr="羊皮纸"/>
          <p:cNvSpPr txBox="1">
            <a:spLocks noChangeArrowheads="1"/>
          </p:cNvSpPr>
          <p:nvPr/>
        </p:nvSpPr>
        <p:spPr bwMode="auto">
          <a:xfrm>
            <a:off x="1484357" y="1550399"/>
            <a:ext cx="2786082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1.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求解报数问题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76765" y="2286124"/>
            <a:ext cx="2000264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/>
              <a:t>问题描述       </a:t>
            </a:r>
            <a:endParaRPr lang="zh-CN" altLang="en-US" sz="2400" dirty="0"/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4FCCB-E42A-4633-A047-DF32FBD6B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1A3BA57-561D-49C6-9EFC-A1E2B6E4563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9496" y="1946788"/>
            <a:ext cx="9671874" cy="113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用一个队列解决出列问题，由于这里不需要使用已经出队后的元素，所以采用环形队列。</a:t>
            </a:r>
            <a:endParaRPr lang="zh-CN" altLang="en-US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5988842" y="2817295"/>
            <a:ext cx="539205" cy="443655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323" y="3367111"/>
            <a:ext cx="6237946" cy="1020252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>
            <a:defPPr>
              <a:defRPr lang="zh-CN"/>
            </a:defPPr>
            <a:lvl1pPr marL="342900" indent="-342900" algn="l">
              <a:lnSpc>
                <a:spcPts val="3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zh-CN" sz="2400"/>
              <a:t>环形队列</a:t>
            </a:r>
            <a:r>
              <a:rPr lang="zh-CN" altLang="en-US" sz="2400"/>
              <a:t>中出队的元素可能被覆盖。</a:t>
            </a:r>
            <a:endParaRPr lang="en-US" altLang="zh-CN" sz="240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/>
              <a:t>非</a:t>
            </a:r>
            <a:r>
              <a:rPr lang="zh-CN" altLang="zh-CN" sz="2400"/>
              <a:t>环形队列</a:t>
            </a:r>
            <a:r>
              <a:rPr lang="zh-CN" altLang="en-US" sz="2400"/>
              <a:t>中出队的元素不可能被覆盖。</a:t>
            </a:r>
          </a:p>
        </p:txBody>
      </p:sp>
      <p:grpSp>
        <p:nvGrpSpPr>
          <p:cNvPr id="2" name="组合 9"/>
          <p:cNvGrpSpPr/>
          <p:nvPr/>
        </p:nvGrpSpPr>
        <p:grpSpPr>
          <a:xfrm>
            <a:off x="1994356" y="4493524"/>
            <a:ext cx="8802153" cy="2388390"/>
            <a:chOff x="543931" y="4106665"/>
            <a:chExt cx="7459476" cy="2388390"/>
          </a:xfrm>
        </p:grpSpPr>
        <p:sp>
          <p:nvSpPr>
            <p:cNvPr id="8" name="上箭头 7"/>
            <p:cNvSpPr/>
            <p:nvPr/>
          </p:nvSpPr>
          <p:spPr>
            <a:xfrm>
              <a:off x="3929100" y="4106665"/>
              <a:ext cx="456955" cy="393905"/>
            </a:xfrm>
            <a:prstGeom prst="upArrow">
              <a:avLst>
                <a:gd name="adj1" fmla="val 50000"/>
                <a:gd name="adj2" fmla="val 4709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3931" y="4620824"/>
              <a:ext cx="7459476" cy="1874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>
                <a:lnSpc>
                  <a:spcPct val="150000"/>
                </a:lnSpc>
                <a:defRPr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defRPr>
              </a:lvl1pPr>
            </a:lstStyle>
            <a:p>
              <a:pPr marL="342900" indent="-342900"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sz="2400"/>
                <a:t>如果利用队列求解时，希望结束后再利用所有出队的元素进一步查找结果，使用</a:t>
              </a:r>
              <a:r>
                <a:rPr lang="zh-CN" altLang="en-US" sz="2400">
                  <a:solidFill>
                    <a:srgbClr val="CE3B37"/>
                  </a:solidFill>
                </a:rPr>
                <a:t>非</a:t>
              </a:r>
              <a:r>
                <a:rPr lang="zh-CN" altLang="zh-CN" sz="2400">
                  <a:solidFill>
                    <a:srgbClr val="CE3B37"/>
                  </a:solidFill>
                </a:rPr>
                <a:t>环形队列</a:t>
              </a:r>
              <a:r>
                <a:rPr lang="zh-CN" altLang="en-US" sz="2400"/>
                <a:t>，如迷宫问题。</a:t>
              </a:r>
              <a:endParaRPr lang="en-US" altLang="zh-CN" sz="2400"/>
            </a:p>
            <a:p>
              <a:pPr marL="342900" indent="-342900"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sz="2400"/>
                <a:t>否则，使用</a:t>
              </a:r>
              <a:r>
                <a:rPr lang="zh-CN" altLang="zh-CN" sz="2400">
                  <a:solidFill>
                    <a:srgbClr val="CE3B37"/>
                  </a:solidFill>
                </a:rPr>
                <a:t>环形队列</a:t>
              </a:r>
              <a:r>
                <a:rPr lang="zh-CN" altLang="en-US" sz="2400"/>
                <a:t>。</a:t>
              </a:r>
            </a:p>
          </p:txBody>
        </p:sp>
      </p:grpSp>
      <p:sp>
        <p:nvSpPr>
          <p:cNvPr id="12" name="Text Box 2">
            <a:extLst>
              <a:ext uri="{FF2B5EF4-FFF2-40B4-BE49-F238E27FC236}">
                <a16:creationId xmlns:a16="http://schemas.microsoft.com/office/drawing/2014/main" id="{4F48F489-0AAA-41CC-B849-AF40341F7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778" y="1520075"/>
            <a:ext cx="2360304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/>
              <a:t>　数据组织 </a:t>
            </a:r>
            <a:endParaRPr lang="zh-CN" altLang="en-US" sz="2400" dirty="0"/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AAB7039-228E-48E4-A576-019526E6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D5E5DC0-506E-4660-91F0-BA0DC038EC98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1544" y="2576748"/>
            <a:ext cx="8917235" cy="3343571"/>
          </a:xfrm>
          <a:prstGeom prst="rect">
            <a:avLst/>
          </a:prstGeom>
          <a:ln>
            <a:solidFill>
              <a:srgbClr val="F3980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44000" rIns="144000" bIns="144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算法思想</a:t>
            </a:r>
            <a:r>
              <a:rPr lang="zh-CN" altLang="zh-CN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：先将</a:t>
            </a:r>
            <a:r>
              <a:rPr lang="en-US" altLang="zh-CN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</a:t>
            </a:r>
            <a:r>
              <a:rPr lang="zh-CN" altLang="zh-CN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个人的编号进队，然后反复执行如下操作，直到队列为空：</a:t>
            </a:r>
          </a:p>
          <a:p>
            <a:pPr marL="914400" lvl="1" indent="-4572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zh-CN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出队一个的元素，输出其编号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—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报数为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的人出列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zh-CN" altLang="zh-CN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914400" lvl="1" indent="-4572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zh-CN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若队列不空，则再出队一个元素，并将刚出列的元素进队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—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报数为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的人站到队伍的最右端即队尾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AF48EC7A-DDF8-4BCE-BB22-F25D1307A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700610"/>
            <a:ext cx="2720344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/>
              <a:t> 运算算法设计 </a:t>
            </a:r>
            <a:endParaRPr lang="zh-CN" altLang="en-US" sz="2400" dirty="0"/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8A9B6F-8403-4BE9-9298-DE4D0C94B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A3D2FAE-5CA8-44A9-88BE-D91853AC8F4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8348" y="1412777"/>
            <a:ext cx="7715304" cy="5090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3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number</a:t>
            </a:r>
            <a:r>
              <a:rPr lang="en-US" altLang="zh-CN"/>
              <a:t>(int n)</a:t>
            </a:r>
            <a:endParaRPr lang="zh-CN" altLang="zh-CN"/>
          </a:p>
          <a:p>
            <a:pPr>
              <a:lnSpc>
                <a:spcPct val="50000"/>
              </a:lnSpc>
            </a:pPr>
            <a:r>
              <a:rPr lang="en-US" altLang="zh-CN"/>
              <a:t>{  int i;  ElemType e;</a:t>
            </a:r>
            <a:endParaRPr lang="zh-CN" altLang="zh-CN"/>
          </a:p>
          <a:p>
            <a:pPr>
              <a:lnSpc>
                <a:spcPct val="50000"/>
              </a:lnSpc>
            </a:pPr>
            <a:r>
              <a:rPr lang="en-US" altLang="zh-CN"/>
              <a:t>   SqQueue *q;	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环形队列指针</a:t>
            </a:r>
            <a:r>
              <a:rPr lang="en-US" altLang="zh-CN">
                <a:solidFill>
                  <a:srgbClr val="002060"/>
                </a:solidFill>
              </a:rPr>
              <a:t>q</a:t>
            </a:r>
            <a:endParaRPr lang="zh-CN" altLang="zh-CN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/>
              <a:t>   InitQueue(q);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初始化队列</a:t>
            </a:r>
            <a:r>
              <a:rPr lang="en-US" altLang="zh-CN">
                <a:solidFill>
                  <a:srgbClr val="002060"/>
                </a:solidFill>
              </a:rPr>
              <a:t>q</a:t>
            </a:r>
            <a:endParaRPr lang="zh-CN" altLang="zh-CN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/>
              <a:t>   for (i=1;i&lt;=n;i++)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构建初始序列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enQueue(q,i);</a:t>
            </a:r>
            <a:endParaRPr lang="zh-CN" altLang="zh-CN"/>
          </a:p>
          <a:p>
            <a:pPr>
              <a:lnSpc>
                <a:spcPct val="50000"/>
              </a:lnSpc>
            </a:pPr>
            <a:r>
              <a:rPr lang="en-US" altLang="zh-CN"/>
              <a:t>   printf("</a:t>
            </a:r>
            <a:r>
              <a:rPr lang="zh-CN" altLang="zh-CN"/>
              <a:t>报数出列顺序</a:t>
            </a:r>
            <a:r>
              <a:rPr lang="en-US" altLang="zh-CN"/>
              <a:t>:");</a:t>
            </a:r>
            <a:endParaRPr lang="zh-CN" altLang="zh-CN"/>
          </a:p>
          <a:p>
            <a:pPr>
              <a:lnSpc>
                <a:spcPct val="50000"/>
              </a:lnSpc>
            </a:pPr>
            <a:r>
              <a:rPr lang="en-US" altLang="zh-CN"/>
              <a:t>   while (!QueueEmpty(q))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队列不空循环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{  deQueue(q,e);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出队一个元素</a:t>
            </a:r>
            <a:r>
              <a:rPr lang="en-US" altLang="zh-CN">
                <a:solidFill>
                  <a:srgbClr val="002060"/>
                </a:solidFill>
              </a:rPr>
              <a:t>e</a:t>
            </a:r>
            <a:endParaRPr lang="zh-CN" altLang="zh-CN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/>
              <a:t>      printf("%d ",e);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输出元素编号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if (!QueueEmpty(q))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队列不空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{  deQueue(q,e);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出队一个元素</a:t>
            </a:r>
            <a:r>
              <a:rPr lang="en-US" altLang="zh-CN">
                <a:solidFill>
                  <a:srgbClr val="002060"/>
                </a:solidFill>
              </a:rPr>
              <a:t>e</a:t>
            </a:r>
            <a:endParaRPr lang="zh-CN" altLang="zh-CN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/>
              <a:t>         enQueue(q,e);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将刚出列的元素进队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}</a:t>
            </a:r>
            <a:endParaRPr lang="zh-CN" altLang="zh-CN"/>
          </a:p>
          <a:p>
            <a:pPr>
              <a:lnSpc>
                <a:spcPct val="50000"/>
              </a:lnSpc>
            </a:pPr>
            <a:r>
              <a:rPr lang="en-US" altLang="zh-CN"/>
              <a:t>   }</a:t>
            </a:r>
            <a:endParaRPr lang="zh-CN" altLang="zh-CN"/>
          </a:p>
          <a:p>
            <a:pPr>
              <a:lnSpc>
                <a:spcPct val="50000"/>
              </a:lnSpc>
            </a:pPr>
            <a:r>
              <a:rPr lang="en-US" altLang="zh-CN"/>
              <a:t>   printf("\n");</a:t>
            </a:r>
            <a:endParaRPr lang="zh-CN" altLang="zh-CN"/>
          </a:p>
          <a:p>
            <a:pPr>
              <a:lnSpc>
                <a:spcPct val="50000"/>
              </a:lnSpc>
            </a:pPr>
            <a:r>
              <a:rPr lang="en-US" altLang="zh-CN"/>
              <a:t>   DestroyQueue(q);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销毁队列</a:t>
            </a:r>
            <a:r>
              <a:rPr lang="en-US" altLang="zh-CN">
                <a:solidFill>
                  <a:srgbClr val="002060"/>
                </a:solidFill>
              </a:rPr>
              <a:t>q</a:t>
            </a:r>
            <a:endParaRPr lang="zh-CN" altLang="zh-CN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/>
              <a:t>}</a:t>
            </a:r>
            <a:endParaRPr lang="zh-CN" altLang="zh-CN"/>
          </a:p>
        </p:txBody>
      </p:sp>
      <p:sp>
        <p:nvSpPr>
          <p:cNvPr id="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5FF2EAF-772D-41AD-BD1F-20D48734B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434ADC2-CC79-404E-9E00-344A9B4EC8A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5600" y="2244821"/>
            <a:ext cx="4068452" cy="4219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000"/>
              <a:t>int main()</a:t>
            </a:r>
            <a:endParaRPr lang="zh-CN" altLang="zh-CN" sz="2000"/>
          </a:p>
          <a:p>
            <a:pPr>
              <a:lnSpc>
                <a:spcPct val="100000"/>
              </a:lnSpc>
            </a:pPr>
            <a:r>
              <a:rPr lang="en-US" altLang="zh-CN" sz="2000"/>
              <a:t>{  int i,n=8;</a:t>
            </a:r>
            <a:endParaRPr lang="zh-CN" altLang="zh-CN" sz="2000"/>
          </a:p>
          <a:p>
            <a:pPr>
              <a:lnSpc>
                <a:spcPct val="100000"/>
              </a:lnSpc>
            </a:pPr>
            <a:r>
              <a:rPr lang="en-US" altLang="zh-CN" sz="2000"/>
              <a:t>   printf("</a:t>
            </a:r>
            <a:r>
              <a:rPr lang="zh-CN" altLang="zh-CN" sz="2000"/>
              <a:t>初始序列</a:t>
            </a:r>
            <a:r>
              <a:rPr lang="en-US" altLang="zh-CN" sz="2000"/>
              <a:t>:");</a:t>
            </a:r>
            <a:endParaRPr lang="zh-CN" altLang="zh-CN" sz="2000"/>
          </a:p>
          <a:p>
            <a:pPr>
              <a:lnSpc>
                <a:spcPct val="100000"/>
              </a:lnSpc>
            </a:pPr>
            <a:r>
              <a:rPr lang="en-US" altLang="zh-CN" sz="2000"/>
              <a:t>   for (i=1;i&lt;=n;i++)</a:t>
            </a:r>
            <a:endParaRPr lang="zh-CN" altLang="zh-CN" sz="2000"/>
          </a:p>
          <a:p>
            <a:pPr>
              <a:lnSpc>
                <a:spcPct val="100000"/>
              </a:lnSpc>
            </a:pPr>
            <a:r>
              <a:rPr lang="en-US" altLang="zh-CN" sz="2000"/>
              <a:t>     printf("%d ",i);</a:t>
            </a:r>
            <a:endParaRPr lang="zh-CN" altLang="zh-CN" sz="2000"/>
          </a:p>
          <a:p>
            <a:pPr>
              <a:lnSpc>
                <a:spcPct val="100000"/>
              </a:lnSpc>
            </a:pPr>
            <a:r>
              <a:rPr lang="en-US" altLang="zh-CN" sz="2000"/>
              <a:t>   printf("\n");</a:t>
            </a:r>
            <a:endParaRPr lang="zh-CN" altLang="zh-CN" sz="2000"/>
          </a:p>
          <a:p>
            <a:pPr>
              <a:lnSpc>
                <a:spcPct val="100000"/>
              </a:lnSpc>
            </a:pPr>
            <a:r>
              <a:rPr lang="en-US" altLang="zh-CN" sz="2000"/>
              <a:t>   </a:t>
            </a:r>
            <a:r>
              <a:rPr lang="en-US" altLang="zh-CN" sz="2000">
                <a:solidFill>
                  <a:srgbClr val="CE3B37"/>
                </a:solidFill>
              </a:rPr>
              <a:t>number</a:t>
            </a:r>
            <a:r>
              <a:rPr lang="en-US" altLang="zh-CN" sz="2000"/>
              <a:t>(n);</a:t>
            </a:r>
            <a:endParaRPr lang="zh-CN" altLang="zh-CN" sz="2000"/>
          </a:p>
          <a:p>
            <a:pPr>
              <a:lnSpc>
                <a:spcPct val="100000"/>
              </a:lnSpc>
            </a:pPr>
            <a:r>
              <a:rPr lang="en-US" altLang="zh-CN" sz="2000"/>
              <a:t>   return 1;</a:t>
            </a:r>
            <a:endParaRPr lang="zh-CN" altLang="zh-CN" sz="2000"/>
          </a:p>
          <a:p>
            <a:pPr>
              <a:lnSpc>
                <a:spcPct val="100000"/>
              </a:lnSpc>
            </a:pPr>
            <a:r>
              <a:rPr lang="en-US" altLang="zh-CN" sz="2000"/>
              <a:t>}</a:t>
            </a:r>
            <a:endParaRPr lang="zh-CN" altLang="en-US" sz="200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188F23F-E295-40E1-8D1B-FF4944109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512" y="1619368"/>
            <a:ext cx="2736304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/>
              <a:t> 设计求解程序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EB8DA6-59BA-43C3-8D2A-8E5E9A22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FE40ECC-742D-4088-A732-67249BBB8E3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B60D2AD-2479-46E0-888B-84C7386109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010605"/>
            <a:ext cx="5616624" cy="5616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5604" y="2996953"/>
            <a:ext cx="6000792" cy="1793541"/>
          </a:xfrm>
          <a:prstGeom prst="rect">
            <a:avLst/>
          </a:prstGeom>
          <a:solidFill>
            <a:srgbClr val="FBFDFC"/>
          </a:solidFill>
          <a:ln>
            <a:solidFill>
              <a:srgbClr val="F3980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bIns="21600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初始序列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	1 2 3 4 5 6 7 8</a:t>
            </a:r>
            <a:endParaRPr lang="zh-CN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200000"/>
              </a:lnSpc>
            </a:pP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报数出列顺序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 	1 3 5 7 2 6 4 8</a:t>
            </a:r>
            <a:endParaRPr lang="zh-CN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37E8F6D-B311-473B-8BD7-66F5D05F6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512" y="1718091"/>
            <a:ext cx="2288296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/>
              <a:t> 运行结果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EEC3A6-3908-472F-984D-EEA0CFBA7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17A4FA4-73BC-4E20-879C-C19C32B10DE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18FDAD43-BC54-42CF-8E8E-838ACF8C85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1"/>
          <a:stretch/>
        </p:blipFill>
        <p:spPr>
          <a:xfrm>
            <a:off x="1775520" y="1590355"/>
            <a:ext cx="2972765" cy="6008053"/>
          </a:xfrm>
          <a:prstGeom prst="rect">
            <a:avLst/>
          </a:prstGeom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4AC57EA9-B537-482F-941A-759BAF165C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1"/>
          <a:stretch/>
        </p:blipFill>
        <p:spPr>
          <a:xfrm flipH="1">
            <a:off x="7383921" y="1484784"/>
            <a:ext cx="3077237" cy="6219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2337592" y="2541836"/>
            <a:ext cx="7600412" cy="52617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使用一个队列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qu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记录试探的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方块，该队列的结构如下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:     </a:t>
            </a:r>
          </a:p>
        </p:txBody>
      </p:sp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2494460" y="3322416"/>
            <a:ext cx="7286676" cy="1741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typedef struct</a:t>
            </a:r>
            <a:r>
              <a:rPr lang="en-US" altLang="zh-CN" dirty="0"/>
              <a:t> </a:t>
            </a:r>
          </a:p>
          <a:p>
            <a:r>
              <a:rPr lang="en-US" altLang="zh-CN"/>
              <a:t>{  int </a:t>
            </a:r>
            <a:r>
              <a:rPr lang="en-US" altLang="zh-CN" dirty="0" err="1"/>
              <a:t>i</a:t>
            </a:r>
            <a:r>
              <a:rPr lang="en-US" altLang="zh-CN" err="1"/>
              <a:t>,</a:t>
            </a:r>
            <a:r>
              <a:rPr lang="en-US" altLang="zh-CN"/>
              <a:t>j;	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方块的位置</a:t>
            </a:r>
          </a:p>
          <a:p>
            <a:r>
              <a:rPr lang="zh-CN" altLang="en-US"/>
              <a:t>   </a:t>
            </a:r>
            <a:r>
              <a:rPr lang="en-US" altLang="zh-CN"/>
              <a:t>int </a:t>
            </a:r>
            <a:r>
              <a:rPr lang="en-US" altLang="zh-CN" dirty="0"/>
              <a:t>pre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本路径中上一方块在队列中的下标</a:t>
            </a:r>
          </a:p>
          <a:p>
            <a:r>
              <a:rPr lang="en-US" altLang="zh-CN"/>
              <a:t>}</a:t>
            </a:r>
            <a:r>
              <a:rPr lang="en-US" altLang="zh-CN">
                <a:solidFill>
                  <a:srgbClr val="CE3B37"/>
                </a:solidFill>
              </a:rPr>
              <a:t> Box</a:t>
            </a:r>
            <a:r>
              <a:rPr lang="en-US" altLang="zh-CN" dirty="0"/>
              <a:t>;	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方块</a:t>
            </a:r>
            <a:r>
              <a:rPr lang="zh-CN" altLang="en-US">
                <a:solidFill>
                  <a:srgbClr val="002060"/>
                </a:solidFill>
              </a:rPr>
              <a:t>类型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764191" y="5539426"/>
            <a:ext cx="791438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i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，</a:t>
            </a: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j</a:t>
            </a:r>
            <a:endParaRPr lang="en-US" altLang="zh-CN" sz="1800" i="1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6492792" y="5539426"/>
            <a:ext cx="804868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i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，</a:t>
            </a: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j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+1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cxnSp>
        <p:nvCxnSpPr>
          <p:cNvPr id="13" name="直接箭头连接符 12"/>
          <p:cNvCxnSpPr>
            <a:stCxn id="10" idx="3"/>
            <a:endCxn id="11" idx="1"/>
          </p:cNvCxnSpPr>
          <p:nvPr/>
        </p:nvCxnSpPr>
        <p:spPr>
          <a:xfrm>
            <a:off x="5555630" y="5809426"/>
            <a:ext cx="937163" cy="0"/>
          </a:xfrm>
          <a:prstGeom prst="straightConnector1">
            <a:avLst/>
          </a:prstGeom>
          <a:ln w="28575">
            <a:solidFill>
              <a:srgbClr val="F3980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64059" y="5672778"/>
            <a:ext cx="100013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front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2951" y="6262918"/>
            <a:ext cx="1500198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pre=front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64191" y="5101273"/>
            <a:ext cx="8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方块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8703" y="5101273"/>
            <a:ext cx="8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方块</a:t>
            </a:r>
          </a:p>
        </p:txBody>
      </p:sp>
      <p:sp>
        <p:nvSpPr>
          <p:cNvPr id="20" name="Text Box 4" descr="羊皮纸">
            <a:extLst>
              <a:ext uri="{FF2B5EF4-FFF2-40B4-BE49-F238E27FC236}">
                <a16:creationId xmlns:a16="http://schemas.microsoft.com/office/drawing/2014/main" id="{D4BD3103-F21F-462D-AB79-43A7E99A1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470910"/>
            <a:ext cx="3187269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2.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求解迷宫问题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AE78797C-31FE-4AF5-878F-2717B6754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8942" y="2009903"/>
            <a:ext cx="2288296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/>
              <a:t>　数据组织 </a:t>
            </a:r>
            <a:endParaRPr lang="zh-CN" altLang="en-US" sz="2400" dirty="0"/>
          </a:p>
        </p:txBody>
      </p:sp>
      <p:sp>
        <p:nvSpPr>
          <p:cNvPr id="2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2DA8DD-08EA-4B96-8284-134CDD61C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91D4B2B1-3EA8-4BC2-A213-3ACB8AB9894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4" name="图片 23" descr="乐高玩具&#10;&#10;低可信度描述已自动生成">
            <a:extLst>
              <a:ext uri="{FF2B5EF4-FFF2-40B4-BE49-F238E27FC236}">
                <a16:creationId xmlns:a16="http://schemas.microsoft.com/office/drawing/2014/main" id="{7D19C19B-DEBC-42CA-8BE1-B6E9B4DE0E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4634099"/>
            <a:ext cx="4290499" cy="2890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3159746" y="1988840"/>
            <a:ext cx="6104605" cy="1910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 sz="2000"/>
              <a:t>typedef struct</a:t>
            </a:r>
            <a:endParaRPr lang="en-US" altLang="zh-CN" sz="2000" dirty="0"/>
          </a:p>
          <a:p>
            <a:r>
              <a:rPr lang="en-US" altLang="zh-CN" sz="2000"/>
              <a:t>{ </a:t>
            </a:r>
            <a:r>
              <a:rPr lang="en-US" altLang="zh-CN" sz="2000">
                <a:solidFill>
                  <a:srgbClr val="F39801"/>
                </a:solidFill>
              </a:rPr>
              <a:t> Box </a:t>
            </a:r>
            <a:r>
              <a:rPr lang="en-US" altLang="zh-CN" sz="2000"/>
              <a:t>data[MaxSize</a:t>
            </a:r>
            <a:r>
              <a:rPr lang="en-US" altLang="zh-CN" sz="2000" dirty="0"/>
              <a:t>];</a:t>
            </a:r>
          </a:p>
          <a:p>
            <a:r>
              <a:rPr lang="en-US" altLang="zh-CN" sz="2000"/>
              <a:t>   int </a:t>
            </a:r>
            <a:r>
              <a:rPr lang="en-US" altLang="zh-CN" sz="2000" dirty="0" err="1"/>
              <a:t>front</a:t>
            </a:r>
            <a:r>
              <a:rPr lang="en-US" altLang="zh-CN" sz="2000" err="1"/>
              <a:t>,</a:t>
            </a:r>
            <a:r>
              <a:rPr lang="en-US" altLang="zh-CN" sz="2000"/>
              <a:t>rear</a:t>
            </a:r>
            <a:r>
              <a:rPr lang="en-US" altLang="zh-CN" sz="2000" dirty="0"/>
              <a:t>;</a:t>
            </a:r>
            <a:r>
              <a:rPr lang="en-US" altLang="zh-CN" sz="2000"/>
              <a:t>	  </a:t>
            </a:r>
            <a:r>
              <a:rPr lang="en-US" altLang="zh-CN" sz="2000">
                <a:solidFill>
                  <a:srgbClr val="002060"/>
                </a:solidFill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</a:rPr>
              <a:t>队头指针和队尾指针</a:t>
            </a:r>
          </a:p>
          <a:p>
            <a:r>
              <a:rPr lang="en-US" altLang="zh-CN" sz="2000"/>
              <a:t>} </a:t>
            </a:r>
            <a:r>
              <a:rPr lang="en-US" altLang="zh-CN" sz="2000">
                <a:solidFill>
                  <a:srgbClr val="CE3B37"/>
                </a:solidFill>
              </a:rPr>
              <a:t>QuType</a:t>
            </a:r>
            <a:r>
              <a:rPr lang="en-US" altLang="zh-CN" sz="2000" dirty="0"/>
              <a:t>;	</a:t>
            </a:r>
            <a:r>
              <a:rPr lang="en-US" altLang="zh-CN" sz="2000"/>
              <a:t>	  </a:t>
            </a:r>
            <a:r>
              <a:rPr lang="en-US" altLang="zh-CN" sz="2000">
                <a:solidFill>
                  <a:srgbClr val="002060"/>
                </a:solidFill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</a:rPr>
              <a:t>定义顺序队类型</a:t>
            </a:r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1380404" y="4233133"/>
            <a:ext cx="9361040" cy="168956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lnSpc>
                <a:spcPct val="130000"/>
              </a:lnSpc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/>
              <a:t>    </a:t>
            </a:r>
            <a:r>
              <a:rPr lang="zh-CN" altLang="en-US" sz="2400"/>
              <a:t>使</a:t>
            </a:r>
            <a:r>
              <a:rPr lang="zh-CN" altLang="en-US" sz="2400" dirty="0"/>
              <a:t>用</a:t>
            </a:r>
            <a:r>
              <a:rPr lang="zh-CN" altLang="en-US" sz="2400"/>
              <a:t>的队列</a:t>
            </a:r>
            <a:r>
              <a:rPr lang="en-US" altLang="zh-CN" sz="2400" dirty="0" err="1"/>
              <a:t>qu</a:t>
            </a:r>
            <a:r>
              <a:rPr lang="zh-CN" altLang="en-US" sz="2400" dirty="0"/>
              <a:t>不是环形队列（因为要利用出队的元素找路径），因此在出队时，不会将出队元素真正从队列中删除，因为要利用它输出路径。</a:t>
            </a: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D40203-9D9B-45C7-9E26-02B826B33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4CB296D-4F22-4836-AF32-E9FD71520DD0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9" name="图片 8" descr="乐高玩具&#10;&#10;低可信度描述已自动生成">
            <a:extLst>
              <a:ext uri="{FF2B5EF4-FFF2-40B4-BE49-F238E27FC236}">
                <a16:creationId xmlns:a16="http://schemas.microsoft.com/office/drawing/2014/main" id="{8F73B060-9016-47A3-A132-70B3DE96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2000">
            <a:off x="9616858" y="238572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4179863" y="3203585"/>
            <a:ext cx="1365252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当前方块</a:t>
            </a:r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5703852" y="3259723"/>
            <a:ext cx="471262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front</a:t>
            </a:r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当前方块在队列中的下标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2" name="组合 19"/>
          <p:cNvGrpSpPr/>
          <p:nvPr/>
        </p:nvGrpSpPr>
        <p:grpSpPr>
          <a:xfrm>
            <a:off x="2808267" y="3840172"/>
            <a:ext cx="1709735" cy="1739900"/>
            <a:chOff x="1284266" y="2647961"/>
            <a:chExt cx="1709735" cy="1739900"/>
          </a:xfrm>
        </p:grpSpPr>
        <p:sp>
          <p:nvSpPr>
            <p:cNvPr id="210950" name="Freeform 6"/>
            <p:cNvSpPr>
              <a:spLocks/>
            </p:cNvSpPr>
            <p:nvPr/>
          </p:nvSpPr>
          <p:spPr bwMode="auto">
            <a:xfrm>
              <a:off x="2359001" y="2647961"/>
              <a:ext cx="635000" cy="11049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696"/>
                </a:cxn>
              </a:cxnLst>
              <a:rect l="0" t="0" r="r" b="b"/>
              <a:pathLst>
                <a:path w="400" h="696">
                  <a:moveTo>
                    <a:pt x="400" y="0"/>
                  </a:moveTo>
                  <a:lnTo>
                    <a:pt x="0" y="696"/>
                  </a:lnTo>
                </a:path>
              </a:pathLst>
            </a:custGeom>
            <a:noFill/>
            <a:ln w="38100" cap="flat" cmpd="sng">
              <a:solidFill>
                <a:srgbClr val="F3980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10951" name="Rectangle 7"/>
            <p:cNvSpPr>
              <a:spLocks noChangeArrowheads="1"/>
            </p:cNvSpPr>
            <p:nvPr/>
          </p:nvSpPr>
          <p:spPr bwMode="auto">
            <a:xfrm>
              <a:off x="1574776" y="3740161"/>
              <a:ext cx="1368425" cy="647700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相邻方块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</a:p>
          </p:txBody>
        </p:sp>
        <p:sp>
          <p:nvSpPr>
            <p:cNvPr id="210955" name="Text Box 11"/>
            <p:cNvSpPr txBox="1">
              <a:spLocks noChangeArrowheads="1"/>
            </p:cNvSpPr>
            <p:nvPr/>
          </p:nvSpPr>
          <p:spPr bwMode="auto">
            <a:xfrm>
              <a:off x="1284266" y="3883036"/>
              <a:ext cx="28733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 err="1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endParaRPr lang="en-US" altLang="zh-CN" sz="2000" i="1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3" name="组合 20"/>
          <p:cNvGrpSpPr/>
          <p:nvPr/>
        </p:nvGrpSpPr>
        <p:grpSpPr>
          <a:xfrm>
            <a:off x="4825976" y="3840172"/>
            <a:ext cx="1944688" cy="1739900"/>
            <a:chOff x="3301976" y="2647961"/>
            <a:chExt cx="1944688" cy="1739900"/>
          </a:xfrm>
        </p:grpSpPr>
        <p:sp>
          <p:nvSpPr>
            <p:cNvPr id="210953" name="Rectangle 9"/>
            <p:cNvSpPr>
              <a:spLocks noChangeArrowheads="1"/>
            </p:cNvSpPr>
            <p:nvPr/>
          </p:nvSpPr>
          <p:spPr bwMode="auto">
            <a:xfrm>
              <a:off x="3878239" y="3740161"/>
              <a:ext cx="1368425" cy="647700"/>
            </a:xfrm>
            <a:prstGeom prst="rect">
              <a:avLst/>
            </a:prstGeom>
            <a:gradFill>
              <a:gsLst>
                <a:gs pos="0">
                  <a:srgbClr val="F39801">
                    <a:lumMod val="98000"/>
                  </a:srgb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</a:gradFill>
            <a:ln>
              <a:solidFill>
                <a:srgbClr val="F3980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相邻方块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</a:p>
          </p:txBody>
        </p:sp>
        <p:sp>
          <p:nvSpPr>
            <p:cNvPr id="210954" name="Freeform 10"/>
            <p:cNvSpPr>
              <a:spLocks/>
            </p:cNvSpPr>
            <p:nvPr/>
          </p:nvSpPr>
          <p:spPr bwMode="auto">
            <a:xfrm>
              <a:off x="3692501" y="2647961"/>
              <a:ext cx="622300" cy="1104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2" y="696"/>
                </a:cxn>
              </a:cxnLst>
              <a:rect l="0" t="0" r="r" b="b"/>
              <a:pathLst>
                <a:path w="392" h="696">
                  <a:moveTo>
                    <a:pt x="0" y="0"/>
                  </a:moveTo>
                  <a:lnTo>
                    <a:pt x="392" y="696"/>
                  </a:lnTo>
                </a:path>
              </a:pathLst>
            </a:custGeom>
            <a:noFill/>
            <a:ln w="38100" cap="flat" cmpd="sng">
              <a:solidFill>
                <a:srgbClr val="F3980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10956" name="Text Box 12"/>
            <p:cNvSpPr txBox="1">
              <a:spLocks noChangeArrowheads="1"/>
            </p:cNvSpPr>
            <p:nvPr/>
          </p:nvSpPr>
          <p:spPr bwMode="auto">
            <a:xfrm>
              <a:off x="3301976" y="3883036"/>
              <a:ext cx="5762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 err="1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2000" dirty="0" err="1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+1</a:t>
              </a:r>
              <a:endParaRPr lang="en-US" altLang="zh-CN" sz="2000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4" name="组合 21"/>
          <p:cNvGrpSpPr/>
          <p:nvPr/>
        </p:nvGrpSpPr>
        <p:grpSpPr>
          <a:xfrm>
            <a:off x="2452663" y="3840173"/>
            <a:ext cx="2301877" cy="2291179"/>
            <a:chOff x="928662" y="2647961"/>
            <a:chExt cx="2301877" cy="2291179"/>
          </a:xfrm>
        </p:grpSpPr>
        <p:sp>
          <p:nvSpPr>
            <p:cNvPr id="210957" name="Text Box 13"/>
            <p:cNvSpPr txBox="1">
              <a:spLocks noChangeArrowheads="1"/>
            </p:cNvSpPr>
            <p:nvPr/>
          </p:nvSpPr>
          <p:spPr bwMode="auto">
            <a:xfrm>
              <a:off x="928662" y="4600586"/>
              <a:ext cx="23018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Qu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[</a:t>
              </a:r>
              <a:r>
                <a:rPr lang="en-US" altLang="zh-CN" sz="20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].pre=front</a:t>
              </a:r>
            </a:p>
          </p:txBody>
        </p:sp>
        <p:sp>
          <p:nvSpPr>
            <p:cNvPr id="210959" name="Freeform 15"/>
            <p:cNvSpPr>
              <a:spLocks/>
            </p:cNvSpPr>
            <p:nvPr/>
          </p:nvSpPr>
          <p:spPr bwMode="auto">
            <a:xfrm>
              <a:off x="2587602" y="2647961"/>
              <a:ext cx="571500" cy="1066800"/>
            </a:xfrm>
            <a:custGeom>
              <a:avLst/>
              <a:gdLst/>
              <a:ahLst/>
              <a:cxnLst>
                <a:cxn ang="0">
                  <a:pos x="0" y="672"/>
                </a:cxn>
                <a:cxn ang="0">
                  <a:pos x="360" y="0"/>
                </a:cxn>
              </a:cxnLst>
              <a:rect l="0" t="0" r="r" b="b"/>
              <a:pathLst>
                <a:path w="360" h="672">
                  <a:moveTo>
                    <a:pt x="0" y="672"/>
                  </a:moveTo>
                  <a:lnTo>
                    <a:pt x="360" y="0"/>
                  </a:lnTo>
                </a:path>
              </a:pathLst>
            </a:custGeom>
            <a:noFill/>
            <a:ln w="38100" cap="flat" cmpd="sng">
              <a:solidFill>
                <a:srgbClr val="CE3B37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5" name="组合 22"/>
          <p:cNvGrpSpPr/>
          <p:nvPr/>
        </p:nvGrpSpPr>
        <p:grpSpPr>
          <a:xfrm>
            <a:off x="4970439" y="3851286"/>
            <a:ext cx="2697197" cy="2283241"/>
            <a:chOff x="3446438" y="2659074"/>
            <a:chExt cx="2697197" cy="2283241"/>
          </a:xfrm>
        </p:grpSpPr>
        <p:sp>
          <p:nvSpPr>
            <p:cNvPr id="210958" name="Text Box 14"/>
            <p:cNvSpPr txBox="1">
              <a:spLocks noChangeArrowheads="1"/>
            </p:cNvSpPr>
            <p:nvPr/>
          </p:nvSpPr>
          <p:spPr bwMode="auto">
            <a:xfrm>
              <a:off x="3446438" y="4603761"/>
              <a:ext cx="269719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Qu[i+1].pre=front</a:t>
              </a:r>
            </a:p>
          </p:txBody>
        </p:sp>
        <p:sp>
          <p:nvSpPr>
            <p:cNvPr id="210960" name="Line 16"/>
            <p:cNvSpPr>
              <a:spLocks noChangeShapeType="1"/>
            </p:cNvSpPr>
            <p:nvPr/>
          </p:nvSpPr>
          <p:spPr bwMode="auto">
            <a:xfrm flipH="1" flipV="1">
              <a:off x="3519464" y="2659074"/>
              <a:ext cx="574675" cy="1081088"/>
            </a:xfrm>
            <a:prstGeom prst="line">
              <a:avLst/>
            </a:prstGeom>
            <a:noFill/>
            <a:ln w="38100">
              <a:solidFill>
                <a:srgbClr val="CE3B37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133471" y="2223547"/>
            <a:ext cx="714076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首先将入口进队。出队一个方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块，一次性考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察如下：</a:t>
            </a:r>
          </a:p>
        </p:txBody>
      </p:sp>
      <p:grpSp>
        <p:nvGrpSpPr>
          <p:cNvPr id="6" name="组合 18"/>
          <p:cNvGrpSpPr/>
          <p:nvPr/>
        </p:nvGrpSpPr>
        <p:grpSpPr>
          <a:xfrm>
            <a:off x="3346399" y="4006787"/>
            <a:ext cx="6350000" cy="614424"/>
            <a:chOff x="1822399" y="2814576"/>
            <a:chExt cx="6350000" cy="614424"/>
          </a:xfrm>
        </p:grpSpPr>
        <p:sp>
          <p:nvSpPr>
            <p:cNvPr id="17" name="下弧形箭头 16"/>
            <p:cNvSpPr/>
            <p:nvPr/>
          </p:nvSpPr>
          <p:spPr bwMode="auto">
            <a:xfrm>
              <a:off x="1822399" y="2928934"/>
              <a:ext cx="3000396" cy="500066"/>
            </a:xfrm>
            <a:prstGeom prst="curvedUpArrow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22794" y="2814576"/>
              <a:ext cx="3349605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考察所有相邻可走方块</a:t>
              </a:r>
            </a:p>
          </p:txBody>
        </p:sp>
      </p:grpSp>
      <p:sp>
        <p:nvSpPr>
          <p:cNvPr id="26" name="Text Box 2">
            <a:extLst>
              <a:ext uri="{FF2B5EF4-FFF2-40B4-BE49-F238E27FC236}">
                <a16:creationId xmlns:a16="http://schemas.microsoft.com/office/drawing/2014/main" id="{9C034B68-5316-4B2C-8173-D65A93E04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608" y="1524588"/>
            <a:ext cx="2000264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/>
              <a:t> 算法设计 </a:t>
            </a:r>
            <a:endParaRPr lang="zh-CN" altLang="en-US" sz="2400" dirty="0"/>
          </a:p>
        </p:txBody>
      </p:sp>
      <p:sp>
        <p:nvSpPr>
          <p:cNvPr id="2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BF915DA-2E04-43AD-B498-CDAF743B7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462D44EE-6FA7-4054-BF7C-4910FA5E0B7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9" name="图片 28" descr="乐高玩具&#10;&#10;低可信度描述已自动生成">
            <a:extLst>
              <a:ext uri="{FF2B5EF4-FFF2-40B4-BE49-F238E27FC236}">
                <a16:creationId xmlns:a16="http://schemas.microsoft.com/office/drawing/2014/main" id="{20C4D6B3-CDA2-4470-846B-159F773E50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4" y="3799197"/>
            <a:ext cx="4290499" cy="2890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5756944" y="1487304"/>
            <a:ext cx="755650" cy="4683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入口</a:t>
            </a:r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5455313" y="1487305"/>
            <a:ext cx="360362" cy="29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211974" name="Rectangle 6"/>
          <p:cNvSpPr>
            <a:spLocks noChangeArrowheads="1"/>
          </p:cNvSpPr>
          <p:nvPr/>
        </p:nvSpPr>
        <p:spPr bwMode="auto">
          <a:xfrm>
            <a:off x="4583782" y="2314392"/>
            <a:ext cx="755650" cy="468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方块</a:t>
            </a:r>
          </a:p>
        </p:txBody>
      </p:sp>
      <p:sp>
        <p:nvSpPr>
          <p:cNvPr id="211975" name="Rectangle 7"/>
          <p:cNvSpPr>
            <a:spLocks noChangeArrowheads="1"/>
          </p:cNvSpPr>
          <p:nvPr/>
        </p:nvSpPr>
        <p:spPr bwMode="auto">
          <a:xfrm>
            <a:off x="6888832" y="2350904"/>
            <a:ext cx="755650" cy="4683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方块</a:t>
            </a:r>
          </a:p>
        </p:txBody>
      </p:sp>
      <p:sp>
        <p:nvSpPr>
          <p:cNvPr id="211976" name="Rectangle 8"/>
          <p:cNvSpPr>
            <a:spLocks noChangeArrowheads="1"/>
          </p:cNvSpPr>
          <p:nvPr/>
        </p:nvSpPr>
        <p:spPr bwMode="auto">
          <a:xfrm>
            <a:off x="3936082" y="3322454"/>
            <a:ext cx="755650" cy="4683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方块</a:t>
            </a:r>
          </a:p>
        </p:txBody>
      </p:sp>
      <p:sp>
        <p:nvSpPr>
          <p:cNvPr id="211977" name="Rectangle 9"/>
          <p:cNvSpPr>
            <a:spLocks noChangeArrowheads="1"/>
          </p:cNvSpPr>
          <p:nvPr/>
        </p:nvSpPr>
        <p:spPr bwMode="auto">
          <a:xfrm>
            <a:off x="5304507" y="3322454"/>
            <a:ext cx="755650" cy="4683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方块</a:t>
            </a:r>
          </a:p>
        </p:txBody>
      </p:sp>
      <p:sp>
        <p:nvSpPr>
          <p:cNvPr id="211978" name="Freeform 10"/>
          <p:cNvSpPr>
            <a:spLocks/>
          </p:cNvSpPr>
          <p:nvPr/>
        </p:nvSpPr>
        <p:spPr bwMode="auto">
          <a:xfrm>
            <a:off x="5304507" y="1952442"/>
            <a:ext cx="512762" cy="398463"/>
          </a:xfrm>
          <a:custGeom>
            <a:avLst/>
            <a:gdLst/>
            <a:ahLst/>
            <a:cxnLst>
              <a:cxn ang="0">
                <a:pos x="0" y="251"/>
              </a:cxn>
              <a:cxn ang="0">
                <a:pos x="323" y="0"/>
              </a:cxn>
            </a:cxnLst>
            <a:rect l="0" t="0" r="r" b="b"/>
            <a:pathLst>
              <a:path w="323" h="251">
                <a:moveTo>
                  <a:pt x="0" y="251"/>
                </a:moveTo>
                <a:lnTo>
                  <a:pt x="323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1980" name="Freeform 12"/>
          <p:cNvSpPr>
            <a:spLocks/>
          </p:cNvSpPr>
          <p:nvPr/>
        </p:nvSpPr>
        <p:spPr bwMode="auto">
          <a:xfrm>
            <a:off x="4356770" y="2782705"/>
            <a:ext cx="371475" cy="528637"/>
          </a:xfrm>
          <a:custGeom>
            <a:avLst/>
            <a:gdLst/>
            <a:ahLst/>
            <a:cxnLst>
              <a:cxn ang="0">
                <a:pos x="0" y="333"/>
              </a:cxn>
              <a:cxn ang="0">
                <a:pos x="234" y="0"/>
              </a:cxn>
            </a:cxnLst>
            <a:rect l="0" t="0" r="r" b="b"/>
            <a:pathLst>
              <a:path w="234" h="333">
                <a:moveTo>
                  <a:pt x="0" y="333"/>
                </a:moveTo>
                <a:lnTo>
                  <a:pt x="234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1981" name="Freeform 13"/>
          <p:cNvSpPr>
            <a:spLocks/>
          </p:cNvSpPr>
          <p:nvPr/>
        </p:nvSpPr>
        <p:spPr bwMode="auto">
          <a:xfrm>
            <a:off x="5160045" y="2782705"/>
            <a:ext cx="434975" cy="541337"/>
          </a:xfrm>
          <a:custGeom>
            <a:avLst/>
            <a:gdLst/>
            <a:ahLst/>
            <a:cxnLst>
              <a:cxn ang="0">
                <a:pos x="274" y="341"/>
              </a:cxn>
              <a:cxn ang="0">
                <a:pos x="0" y="0"/>
              </a:cxn>
            </a:cxnLst>
            <a:rect l="0" t="0" r="r" b="b"/>
            <a:pathLst>
              <a:path w="274" h="341">
                <a:moveTo>
                  <a:pt x="274" y="341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1982" name="Text Box 14"/>
          <p:cNvSpPr txBox="1">
            <a:spLocks noChangeArrowheads="1"/>
          </p:cNvSpPr>
          <p:nvPr/>
        </p:nvSpPr>
        <p:spPr bwMode="auto">
          <a:xfrm>
            <a:off x="3575720" y="4151130"/>
            <a:ext cx="1152525" cy="39312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宋体" charset="-122"/>
                <a:cs typeface="Consolas" pitchFamily="49" charset="0"/>
              </a:rPr>
              <a:t>……</a:t>
            </a:r>
          </a:p>
        </p:txBody>
      </p:sp>
      <p:sp>
        <p:nvSpPr>
          <p:cNvPr id="211983" name="Rectangle 15"/>
          <p:cNvSpPr>
            <a:spLocks noChangeArrowheads="1"/>
          </p:cNvSpPr>
          <p:nvPr/>
        </p:nvSpPr>
        <p:spPr bwMode="auto">
          <a:xfrm>
            <a:off x="6239544" y="3322454"/>
            <a:ext cx="755650" cy="4683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方块</a:t>
            </a:r>
          </a:p>
        </p:txBody>
      </p:sp>
      <p:sp>
        <p:nvSpPr>
          <p:cNvPr id="211984" name="Rectangle 16"/>
          <p:cNvSpPr>
            <a:spLocks noChangeArrowheads="1"/>
          </p:cNvSpPr>
          <p:nvPr/>
        </p:nvSpPr>
        <p:spPr bwMode="auto">
          <a:xfrm>
            <a:off x="7607969" y="3322454"/>
            <a:ext cx="755650" cy="4683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方块</a:t>
            </a:r>
          </a:p>
        </p:txBody>
      </p:sp>
      <p:sp>
        <p:nvSpPr>
          <p:cNvPr id="211985" name="Rectangle 17"/>
          <p:cNvSpPr>
            <a:spLocks noChangeArrowheads="1"/>
          </p:cNvSpPr>
          <p:nvPr/>
        </p:nvSpPr>
        <p:spPr bwMode="auto">
          <a:xfrm>
            <a:off x="5448969" y="4474979"/>
            <a:ext cx="719138" cy="4683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方块</a:t>
            </a:r>
          </a:p>
        </p:txBody>
      </p:sp>
      <p:sp>
        <p:nvSpPr>
          <p:cNvPr id="211986" name="Rectangle 18"/>
          <p:cNvSpPr>
            <a:spLocks noChangeArrowheads="1"/>
          </p:cNvSpPr>
          <p:nvPr/>
        </p:nvSpPr>
        <p:spPr bwMode="auto">
          <a:xfrm>
            <a:off x="6817394" y="4474979"/>
            <a:ext cx="755650" cy="4683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出口</a:t>
            </a:r>
          </a:p>
        </p:txBody>
      </p:sp>
      <p:sp>
        <p:nvSpPr>
          <p:cNvPr id="211987" name="Freeform 19"/>
          <p:cNvSpPr>
            <a:spLocks/>
          </p:cNvSpPr>
          <p:nvPr/>
        </p:nvSpPr>
        <p:spPr bwMode="auto">
          <a:xfrm>
            <a:off x="5912520" y="3790767"/>
            <a:ext cx="544513" cy="676275"/>
          </a:xfrm>
          <a:custGeom>
            <a:avLst/>
            <a:gdLst/>
            <a:ahLst/>
            <a:cxnLst>
              <a:cxn ang="0">
                <a:pos x="0" y="426"/>
              </a:cxn>
              <a:cxn ang="0">
                <a:pos x="343" y="0"/>
              </a:cxn>
            </a:cxnLst>
            <a:rect l="0" t="0" r="r" b="b"/>
            <a:pathLst>
              <a:path w="343" h="426">
                <a:moveTo>
                  <a:pt x="0" y="426"/>
                </a:moveTo>
                <a:lnTo>
                  <a:pt x="343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21"/>
          <p:cNvGrpSpPr/>
          <p:nvPr/>
        </p:nvGrpSpPr>
        <p:grpSpPr>
          <a:xfrm>
            <a:off x="6439569" y="1965141"/>
            <a:ext cx="736600" cy="2501900"/>
            <a:chOff x="4267200" y="1098550"/>
            <a:chExt cx="736600" cy="2501900"/>
          </a:xfrm>
        </p:grpSpPr>
        <p:sp>
          <p:nvSpPr>
            <p:cNvPr id="211979" name="Freeform 11"/>
            <p:cNvSpPr>
              <a:spLocks/>
            </p:cNvSpPr>
            <p:nvPr/>
          </p:nvSpPr>
          <p:spPr bwMode="auto">
            <a:xfrm>
              <a:off x="4267200" y="1098550"/>
              <a:ext cx="450850" cy="387350"/>
            </a:xfrm>
            <a:custGeom>
              <a:avLst/>
              <a:gdLst/>
              <a:ahLst/>
              <a:cxnLst>
                <a:cxn ang="0">
                  <a:pos x="284" y="244"/>
                </a:cxn>
                <a:cxn ang="0">
                  <a:pos x="0" y="0"/>
                </a:cxn>
              </a:cxnLst>
              <a:rect l="0" t="0" r="r" b="b"/>
              <a:pathLst>
                <a:path w="284" h="244">
                  <a:moveTo>
                    <a:pt x="284" y="244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1988" name="Freeform 20"/>
            <p:cNvSpPr>
              <a:spLocks/>
            </p:cNvSpPr>
            <p:nvPr/>
          </p:nvSpPr>
          <p:spPr bwMode="auto">
            <a:xfrm>
              <a:off x="4502150" y="2924175"/>
              <a:ext cx="501650" cy="676275"/>
            </a:xfrm>
            <a:custGeom>
              <a:avLst/>
              <a:gdLst/>
              <a:ahLst/>
              <a:cxnLst>
                <a:cxn ang="0">
                  <a:pos x="316" y="426"/>
                </a:cxn>
                <a:cxn ang="0">
                  <a:pos x="0" y="0"/>
                </a:cxn>
              </a:cxnLst>
              <a:rect l="0" t="0" r="r" b="b"/>
              <a:pathLst>
                <a:path w="316" h="426">
                  <a:moveTo>
                    <a:pt x="316" y="426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1989" name="Freeform 21"/>
            <p:cNvSpPr>
              <a:spLocks/>
            </p:cNvSpPr>
            <p:nvPr/>
          </p:nvSpPr>
          <p:spPr bwMode="auto">
            <a:xfrm>
              <a:off x="4457700" y="1949450"/>
              <a:ext cx="419100" cy="501650"/>
            </a:xfrm>
            <a:custGeom>
              <a:avLst/>
              <a:gdLst/>
              <a:ahLst/>
              <a:cxnLst>
                <a:cxn ang="0">
                  <a:pos x="0" y="316"/>
                </a:cxn>
                <a:cxn ang="0">
                  <a:pos x="264" y="0"/>
                </a:cxn>
              </a:cxnLst>
              <a:rect l="0" t="0" r="r" b="b"/>
              <a:pathLst>
                <a:path w="264" h="316">
                  <a:moveTo>
                    <a:pt x="0" y="316"/>
                  </a:moveTo>
                  <a:lnTo>
                    <a:pt x="264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11990" name="Freeform 22"/>
          <p:cNvSpPr>
            <a:spLocks/>
          </p:cNvSpPr>
          <p:nvPr/>
        </p:nvSpPr>
        <p:spPr bwMode="auto">
          <a:xfrm>
            <a:off x="7468269" y="2822391"/>
            <a:ext cx="482600" cy="495300"/>
          </a:xfrm>
          <a:custGeom>
            <a:avLst/>
            <a:gdLst/>
            <a:ahLst/>
            <a:cxnLst>
              <a:cxn ang="0">
                <a:pos x="304" y="312"/>
              </a:cxn>
              <a:cxn ang="0">
                <a:pos x="0" y="0"/>
              </a:cxn>
            </a:cxnLst>
            <a:rect l="0" t="0" r="r" b="b"/>
            <a:pathLst>
              <a:path w="304" h="312">
                <a:moveTo>
                  <a:pt x="304" y="312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1991" name="Text Box 23"/>
          <p:cNvSpPr txBox="1">
            <a:spLocks noChangeArrowheads="1"/>
          </p:cNvSpPr>
          <p:nvPr/>
        </p:nvSpPr>
        <p:spPr bwMode="auto">
          <a:xfrm>
            <a:off x="3216944" y="5151254"/>
            <a:ext cx="7416800" cy="132023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所有搜索过的方块都在队列中。</a:t>
            </a:r>
          </a:p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最后通过队列找出从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出口 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 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入口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的一条迷宫路径。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23" name="右箭头 22"/>
          <p:cNvSpPr/>
          <p:nvPr/>
        </p:nvSpPr>
        <p:spPr bwMode="auto">
          <a:xfrm>
            <a:off x="3601097" y="2509641"/>
            <a:ext cx="5357850" cy="142876"/>
          </a:xfrm>
          <a:prstGeom prst="right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headEnd/>
            <a:tailEnd type="triangl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右箭头 23"/>
          <p:cNvSpPr/>
          <p:nvPr/>
        </p:nvSpPr>
        <p:spPr bwMode="auto">
          <a:xfrm>
            <a:off x="3601097" y="3509773"/>
            <a:ext cx="5357850" cy="142876"/>
          </a:xfrm>
          <a:prstGeom prst="right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headEnd/>
            <a:tailEnd type="triangl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右箭头 24"/>
          <p:cNvSpPr/>
          <p:nvPr/>
        </p:nvSpPr>
        <p:spPr bwMode="auto">
          <a:xfrm>
            <a:off x="3672535" y="4652781"/>
            <a:ext cx="5357850" cy="142876"/>
          </a:xfrm>
          <a:prstGeom prst="right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headEnd/>
            <a:tailEnd type="triangl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F9D910-3DF7-4C32-9D34-A8C6E9E2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B11A8E8D-E903-4371-B759-0C0ACEACF64E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1" name="图片 30" descr="乐高玩具&#10;&#10;低可信度描述已自动生成">
            <a:extLst>
              <a:ext uri="{FF2B5EF4-FFF2-40B4-BE49-F238E27FC236}">
                <a16:creationId xmlns:a16="http://schemas.microsoft.com/office/drawing/2014/main" id="{8895C701-0C76-4774-B922-540B2D2D21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1701">
            <a:off x="9413323" y="1151336"/>
            <a:ext cx="4290499" cy="2890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119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119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86" grpId="0" animBg="1"/>
      <p:bldP spid="211991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1532398" y="2148057"/>
            <a:ext cx="303324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队列的基本运算如下：</a:t>
            </a:r>
          </a:p>
        </p:txBody>
      </p:sp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1532398" y="2716944"/>
            <a:ext cx="9532154" cy="3652923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457200" indent="-457200" algn="l">
              <a:lnSpc>
                <a:spcPts val="3200"/>
              </a:lnSpc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>
                <a:sym typeface="Wingdings"/>
              </a:rPr>
              <a:t> </a:t>
            </a:r>
            <a:r>
              <a:rPr lang="en-US" altLang="zh-CN" sz="2400"/>
              <a:t>InitQueue(&amp;q)</a:t>
            </a:r>
            <a:r>
              <a:rPr lang="zh-CN" altLang="en-US" sz="2400"/>
              <a:t>：初始化</a:t>
            </a:r>
            <a:r>
              <a:rPr lang="zh-CN" altLang="en-US" sz="2400" dirty="0"/>
              <a:t>队列。</a:t>
            </a:r>
            <a:r>
              <a:rPr lang="zh-CN" altLang="en-US" sz="2400" dirty="0">
                <a:solidFill>
                  <a:schemeClr val="tx1"/>
                </a:solidFill>
              </a:rPr>
              <a:t>构造一个</a:t>
            </a:r>
            <a:r>
              <a:rPr lang="zh-CN" altLang="en-US" sz="2400">
                <a:solidFill>
                  <a:schemeClr val="tx1"/>
                </a:solidFill>
              </a:rPr>
              <a:t>空队列</a:t>
            </a:r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  <a:p>
            <a:r>
              <a:rPr lang="en-US" altLang="zh-CN" sz="2400">
                <a:sym typeface="Wingdings"/>
              </a:rPr>
              <a:t> </a:t>
            </a:r>
            <a:r>
              <a:rPr lang="en-US" altLang="zh-CN" sz="2400"/>
              <a:t>DestroyQueue(&amp;q)</a:t>
            </a:r>
            <a:r>
              <a:rPr lang="zh-CN" altLang="en-US" sz="2400"/>
              <a:t>：销毁</a:t>
            </a:r>
            <a:r>
              <a:rPr lang="zh-CN" altLang="en-US" sz="2400" dirty="0"/>
              <a:t>队列。</a:t>
            </a:r>
            <a:r>
              <a:rPr lang="zh-CN" altLang="en-US" sz="2400">
                <a:solidFill>
                  <a:schemeClr val="tx1"/>
                </a:solidFill>
              </a:rPr>
              <a:t>释放队列</a:t>
            </a:r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zh-CN" altLang="en-US" sz="2400" dirty="0">
                <a:solidFill>
                  <a:schemeClr val="tx1"/>
                </a:solidFill>
              </a:rPr>
              <a:t>占用的存储空间。</a:t>
            </a:r>
          </a:p>
          <a:p>
            <a:r>
              <a:rPr lang="en-US" altLang="zh-CN" sz="2400">
                <a:sym typeface="Wingdings"/>
              </a:rPr>
              <a:t> </a:t>
            </a:r>
            <a:r>
              <a:rPr lang="en-US" altLang="zh-CN" sz="2400"/>
              <a:t>QueueEmpty(q)</a:t>
            </a:r>
            <a:r>
              <a:rPr lang="zh-CN" altLang="en-US" sz="2400"/>
              <a:t>：判断</a:t>
            </a:r>
            <a:r>
              <a:rPr lang="zh-CN" altLang="en-US" sz="2400" dirty="0"/>
              <a:t>队列是否为空。</a:t>
            </a:r>
            <a:r>
              <a:rPr lang="zh-CN" altLang="en-US" sz="2400">
                <a:solidFill>
                  <a:schemeClr val="tx1"/>
                </a:solidFill>
              </a:rPr>
              <a:t>若队列</a:t>
            </a:r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zh-CN" altLang="en-US" sz="2400">
                <a:solidFill>
                  <a:schemeClr val="tx1"/>
                </a:solidFill>
              </a:rPr>
              <a:t>为空，则</a:t>
            </a:r>
            <a:r>
              <a:rPr lang="zh-CN" altLang="en-US" sz="2400" dirty="0">
                <a:solidFill>
                  <a:schemeClr val="tx1"/>
                </a:solidFill>
              </a:rPr>
              <a:t>返回真；否则返回假。</a:t>
            </a:r>
          </a:p>
          <a:p>
            <a:r>
              <a:rPr lang="en-US" altLang="zh-CN" sz="2400">
                <a:sym typeface="Wingdings"/>
              </a:rPr>
              <a:t> </a:t>
            </a:r>
            <a:r>
              <a:rPr lang="en-US" altLang="zh-CN" sz="2400"/>
              <a:t>enQueue(&amp;q</a:t>
            </a:r>
            <a:r>
              <a:rPr lang="zh-CN" altLang="en-US" sz="2400"/>
              <a:t>，</a:t>
            </a:r>
            <a:r>
              <a:rPr lang="en-US" altLang="zh-CN" sz="2400"/>
              <a:t>e)</a:t>
            </a:r>
            <a:r>
              <a:rPr lang="zh-CN" altLang="en-US" sz="2400"/>
              <a:t>：进</a:t>
            </a:r>
            <a:r>
              <a:rPr lang="zh-CN" altLang="en-US" sz="2400" dirty="0"/>
              <a:t>队列。</a:t>
            </a:r>
            <a:r>
              <a:rPr lang="zh-CN" altLang="en-US" sz="2400">
                <a:solidFill>
                  <a:schemeClr val="tx1"/>
                </a:solidFill>
              </a:rPr>
              <a:t>将元素</a:t>
            </a:r>
            <a:r>
              <a:rPr lang="en-US" altLang="zh-CN" sz="2400" dirty="0">
                <a:solidFill>
                  <a:schemeClr val="tx1"/>
                </a:solidFill>
              </a:rPr>
              <a:t>e</a:t>
            </a:r>
            <a:r>
              <a:rPr lang="zh-CN" altLang="en-US" sz="2400" dirty="0">
                <a:solidFill>
                  <a:schemeClr val="tx1"/>
                </a:solidFill>
              </a:rPr>
              <a:t>进队作为队尾元素。</a:t>
            </a:r>
          </a:p>
          <a:p>
            <a:r>
              <a:rPr lang="en-US" altLang="zh-CN" sz="2400">
                <a:sym typeface="Wingdings"/>
              </a:rPr>
              <a:t> </a:t>
            </a:r>
            <a:r>
              <a:rPr lang="en-US" altLang="zh-CN" sz="2400"/>
              <a:t>deQueue(&amp;q</a:t>
            </a:r>
            <a:r>
              <a:rPr lang="zh-CN" altLang="en-US" sz="2400"/>
              <a:t>，</a:t>
            </a:r>
            <a:r>
              <a:rPr lang="en-US" altLang="zh-CN" sz="2400"/>
              <a:t>&amp;e)</a:t>
            </a:r>
            <a:r>
              <a:rPr lang="zh-CN" altLang="en-US" sz="2400"/>
              <a:t>：出</a:t>
            </a:r>
            <a:r>
              <a:rPr lang="zh-CN" altLang="en-US" sz="2400" dirty="0"/>
              <a:t>队列。</a:t>
            </a:r>
            <a:r>
              <a:rPr lang="zh-CN" altLang="en-US" sz="2400">
                <a:solidFill>
                  <a:schemeClr val="tx1"/>
                </a:solidFill>
              </a:rPr>
              <a:t>从队列</a:t>
            </a:r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zh-CN" altLang="en-US" sz="2400" dirty="0">
                <a:solidFill>
                  <a:schemeClr val="tx1"/>
                </a:solidFill>
              </a:rPr>
              <a:t>中出队一</a:t>
            </a:r>
            <a:r>
              <a:rPr lang="zh-CN" altLang="en-US" sz="2400">
                <a:solidFill>
                  <a:schemeClr val="tx1"/>
                </a:solidFill>
              </a:rPr>
              <a:t>个元素，并</a:t>
            </a:r>
            <a:r>
              <a:rPr lang="zh-CN" altLang="en-US" sz="2400" dirty="0">
                <a:solidFill>
                  <a:schemeClr val="tx1"/>
                </a:solidFill>
              </a:rPr>
              <a:t>将其值</a:t>
            </a:r>
            <a:r>
              <a:rPr lang="zh-CN" altLang="en-US" sz="2400">
                <a:solidFill>
                  <a:schemeClr val="tx1"/>
                </a:solidFill>
              </a:rPr>
              <a:t>赋给</a:t>
            </a:r>
            <a:r>
              <a:rPr lang="en-US" altLang="zh-CN" sz="2400" dirty="0">
                <a:solidFill>
                  <a:schemeClr val="tx1"/>
                </a:solidFill>
              </a:rPr>
              <a:t>e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2367256" y="1467631"/>
            <a:ext cx="7457488" cy="387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r>
              <a:rPr lang="zh-CN" altLang="en-US" sz="2400" dirty="0"/>
              <a:t>队列抽象数据类型＝逻辑结构＋基本运算（运算描述）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C8E9832-15CB-44E1-97DA-16BDDBA92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4357718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队列的定义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F71D5A9-4184-46DB-9E9B-6D6E71618046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8" name="Text Box 10"/>
          <p:cNvSpPr txBox="1">
            <a:spLocks noChangeArrowheads="1"/>
          </p:cNvSpPr>
          <p:nvPr/>
        </p:nvSpPr>
        <p:spPr bwMode="auto">
          <a:xfrm>
            <a:off x="2495600" y="71368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237579" name="Text Box 11"/>
          <p:cNvSpPr txBox="1">
            <a:spLocks noChangeArrowheads="1"/>
          </p:cNvSpPr>
          <p:nvPr/>
        </p:nvSpPr>
        <p:spPr bwMode="auto">
          <a:xfrm>
            <a:off x="2854375" y="71368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37580" name="Text Box 12"/>
          <p:cNvSpPr txBox="1">
            <a:spLocks noChangeArrowheads="1"/>
          </p:cNvSpPr>
          <p:nvPr/>
        </p:nvSpPr>
        <p:spPr bwMode="auto">
          <a:xfrm>
            <a:off x="3214738" y="71368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37581" name="Text Box 13"/>
          <p:cNvSpPr txBox="1">
            <a:spLocks noChangeArrowheads="1"/>
          </p:cNvSpPr>
          <p:nvPr/>
        </p:nvSpPr>
        <p:spPr bwMode="auto">
          <a:xfrm>
            <a:off x="3613200" y="71368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37582" name="Text Box 14"/>
          <p:cNvSpPr txBox="1">
            <a:spLocks noChangeArrowheads="1"/>
          </p:cNvSpPr>
          <p:nvPr/>
        </p:nvSpPr>
        <p:spPr bwMode="auto">
          <a:xfrm>
            <a:off x="3971975" y="71368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37583" name="Text Box 15"/>
          <p:cNvSpPr txBox="1">
            <a:spLocks noChangeArrowheads="1"/>
          </p:cNvSpPr>
          <p:nvPr/>
        </p:nvSpPr>
        <p:spPr bwMode="auto">
          <a:xfrm>
            <a:off x="4332338" y="713680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2517822" y="9803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2878185" y="9803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3238547" y="9803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75" name="Rectangle 7"/>
          <p:cNvSpPr>
            <a:spLocks noChangeArrowheads="1"/>
          </p:cNvSpPr>
          <p:nvPr/>
        </p:nvSpPr>
        <p:spPr bwMode="auto">
          <a:xfrm>
            <a:off x="3598910" y="9803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76" name="Rectangle 8"/>
          <p:cNvSpPr>
            <a:spLocks noChangeArrowheads="1"/>
          </p:cNvSpPr>
          <p:nvPr/>
        </p:nvSpPr>
        <p:spPr bwMode="auto">
          <a:xfrm>
            <a:off x="3957685" y="9803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77" name="Rectangle 9"/>
          <p:cNvSpPr>
            <a:spLocks noChangeArrowheads="1"/>
          </p:cNvSpPr>
          <p:nvPr/>
        </p:nvSpPr>
        <p:spPr bwMode="auto">
          <a:xfrm>
            <a:off x="4318047" y="9803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84" name="Text Box 16"/>
          <p:cNvSpPr txBox="1">
            <a:spLocks noChangeArrowheads="1"/>
          </p:cNvSpPr>
          <p:nvPr/>
        </p:nvSpPr>
        <p:spPr bwMode="auto">
          <a:xfrm>
            <a:off x="2012996" y="1004193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2517822" y="13407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86" name="Rectangle 18"/>
          <p:cNvSpPr>
            <a:spLocks noChangeArrowheads="1"/>
          </p:cNvSpPr>
          <p:nvPr/>
        </p:nvSpPr>
        <p:spPr bwMode="auto">
          <a:xfrm>
            <a:off x="2878185" y="13407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</a:t>
            </a:r>
            <a:endParaRPr lang="zh-CN" altLang="zh-CN" dirty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87" name="Rectangle 19"/>
          <p:cNvSpPr>
            <a:spLocks noChangeArrowheads="1"/>
          </p:cNvSpPr>
          <p:nvPr/>
        </p:nvSpPr>
        <p:spPr bwMode="auto">
          <a:xfrm>
            <a:off x="3238547" y="13407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88" name="Rectangle 20"/>
          <p:cNvSpPr>
            <a:spLocks noChangeArrowheads="1"/>
          </p:cNvSpPr>
          <p:nvPr/>
        </p:nvSpPr>
        <p:spPr bwMode="auto">
          <a:xfrm>
            <a:off x="3598910" y="13407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89" name="Rectangle 21"/>
          <p:cNvSpPr>
            <a:spLocks noChangeArrowheads="1"/>
          </p:cNvSpPr>
          <p:nvPr/>
        </p:nvSpPr>
        <p:spPr bwMode="auto">
          <a:xfrm>
            <a:off x="3957685" y="13407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90" name="Rectangle 22"/>
          <p:cNvSpPr>
            <a:spLocks noChangeArrowheads="1"/>
          </p:cNvSpPr>
          <p:nvPr/>
        </p:nvSpPr>
        <p:spPr bwMode="auto">
          <a:xfrm>
            <a:off x="4318047" y="13407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91" name="Text Box 23"/>
          <p:cNvSpPr txBox="1">
            <a:spLocks noChangeArrowheads="1"/>
          </p:cNvSpPr>
          <p:nvPr/>
        </p:nvSpPr>
        <p:spPr bwMode="auto">
          <a:xfrm>
            <a:off x="2012996" y="1364556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37592" name="Rectangle 24"/>
          <p:cNvSpPr>
            <a:spLocks noChangeArrowheads="1"/>
          </p:cNvSpPr>
          <p:nvPr/>
        </p:nvSpPr>
        <p:spPr bwMode="auto">
          <a:xfrm>
            <a:off x="2517822" y="17011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93" name="Rectangle 25"/>
          <p:cNvSpPr>
            <a:spLocks noChangeArrowheads="1"/>
          </p:cNvSpPr>
          <p:nvPr/>
        </p:nvSpPr>
        <p:spPr bwMode="auto">
          <a:xfrm>
            <a:off x="2878185" y="17011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94" name="Rectangle 26"/>
          <p:cNvSpPr>
            <a:spLocks noChangeArrowheads="1"/>
          </p:cNvSpPr>
          <p:nvPr/>
        </p:nvSpPr>
        <p:spPr bwMode="auto">
          <a:xfrm>
            <a:off x="3238547" y="17011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95" name="Rectangle 27"/>
          <p:cNvSpPr>
            <a:spLocks noChangeArrowheads="1"/>
          </p:cNvSpPr>
          <p:nvPr/>
        </p:nvSpPr>
        <p:spPr bwMode="auto">
          <a:xfrm>
            <a:off x="3598910" y="17011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96" name="Rectangle 28"/>
          <p:cNvSpPr>
            <a:spLocks noChangeArrowheads="1"/>
          </p:cNvSpPr>
          <p:nvPr/>
        </p:nvSpPr>
        <p:spPr bwMode="auto">
          <a:xfrm>
            <a:off x="3957685" y="17011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97" name="Rectangle 29"/>
          <p:cNvSpPr>
            <a:spLocks noChangeArrowheads="1"/>
          </p:cNvSpPr>
          <p:nvPr/>
        </p:nvSpPr>
        <p:spPr bwMode="auto">
          <a:xfrm>
            <a:off x="4318047" y="17011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598" name="Text Box 30"/>
          <p:cNvSpPr txBox="1">
            <a:spLocks noChangeArrowheads="1"/>
          </p:cNvSpPr>
          <p:nvPr/>
        </p:nvSpPr>
        <p:spPr bwMode="auto">
          <a:xfrm>
            <a:off x="2012996" y="1724918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37599" name="Rectangle 31"/>
          <p:cNvSpPr>
            <a:spLocks noChangeArrowheads="1"/>
          </p:cNvSpPr>
          <p:nvPr/>
        </p:nvSpPr>
        <p:spPr bwMode="auto">
          <a:xfrm>
            <a:off x="2517822" y="20598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00" name="Rectangle 32"/>
          <p:cNvSpPr>
            <a:spLocks noChangeArrowheads="1"/>
          </p:cNvSpPr>
          <p:nvPr/>
        </p:nvSpPr>
        <p:spPr bwMode="auto">
          <a:xfrm>
            <a:off x="2878185" y="20598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01" name="Rectangle 33"/>
          <p:cNvSpPr>
            <a:spLocks noChangeArrowheads="1"/>
          </p:cNvSpPr>
          <p:nvPr/>
        </p:nvSpPr>
        <p:spPr bwMode="auto">
          <a:xfrm>
            <a:off x="3238547" y="20598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02" name="Rectangle 34"/>
          <p:cNvSpPr>
            <a:spLocks noChangeArrowheads="1"/>
          </p:cNvSpPr>
          <p:nvPr/>
        </p:nvSpPr>
        <p:spPr bwMode="auto">
          <a:xfrm>
            <a:off x="3598910" y="20598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03" name="Rectangle 35"/>
          <p:cNvSpPr>
            <a:spLocks noChangeArrowheads="1"/>
          </p:cNvSpPr>
          <p:nvPr/>
        </p:nvSpPr>
        <p:spPr bwMode="auto">
          <a:xfrm>
            <a:off x="3957685" y="20598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04" name="Rectangle 36"/>
          <p:cNvSpPr>
            <a:spLocks noChangeArrowheads="1"/>
          </p:cNvSpPr>
          <p:nvPr/>
        </p:nvSpPr>
        <p:spPr bwMode="auto">
          <a:xfrm>
            <a:off x="4318047" y="2059881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05" name="Text Box 37"/>
          <p:cNvSpPr txBox="1">
            <a:spLocks noChangeArrowheads="1"/>
          </p:cNvSpPr>
          <p:nvPr/>
        </p:nvSpPr>
        <p:spPr bwMode="auto">
          <a:xfrm>
            <a:off x="2012996" y="2083693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37606" name="Rectangle 38"/>
          <p:cNvSpPr>
            <a:spLocks noChangeArrowheads="1"/>
          </p:cNvSpPr>
          <p:nvPr/>
        </p:nvSpPr>
        <p:spPr bwMode="auto">
          <a:xfrm>
            <a:off x="2517822" y="24202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07" name="Rectangle 39"/>
          <p:cNvSpPr>
            <a:spLocks noChangeArrowheads="1"/>
          </p:cNvSpPr>
          <p:nvPr/>
        </p:nvSpPr>
        <p:spPr bwMode="auto">
          <a:xfrm>
            <a:off x="2878185" y="24202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08" name="Rectangle 40"/>
          <p:cNvSpPr>
            <a:spLocks noChangeArrowheads="1"/>
          </p:cNvSpPr>
          <p:nvPr/>
        </p:nvSpPr>
        <p:spPr bwMode="auto">
          <a:xfrm>
            <a:off x="3238547" y="24202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09" name="Rectangle 41"/>
          <p:cNvSpPr>
            <a:spLocks noChangeArrowheads="1"/>
          </p:cNvSpPr>
          <p:nvPr/>
        </p:nvSpPr>
        <p:spPr bwMode="auto">
          <a:xfrm>
            <a:off x="3598910" y="24202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10" name="Rectangle 42"/>
          <p:cNvSpPr>
            <a:spLocks noChangeArrowheads="1"/>
          </p:cNvSpPr>
          <p:nvPr/>
        </p:nvSpPr>
        <p:spPr bwMode="auto">
          <a:xfrm>
            <a:off x="3957684" y="2420243"/>
            <a:ext cx="369878" cy="360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  <a:sym typeface="Wingdings"/>
              </a:rPr>
              <a:t></a:t>
            </a:r>
            <a:endParaRPr lang="zh-CN" altLang="zh-CN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11" name="Rectangle 43"/>
          <p:cNvSpPr>
            <a:spLocks noChangeArrowheads="1"/>
          </p:cNvSpPr>
          <p:nvPr/>
        </p:nvSpPr>
        <p:spPr bwMode="auto">
          <a:xfrm>
            <a:off x="4318047" y="2420243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12" name="Text Box 44"/>
          <p:cNvSpPr txBox="1">
            <a:spLocks noChangeArrowheads="1"/>
          </p:cNvSpPr>
          <p:nvPr/>
        </p:nvSpPr>
        <p:spPr bwMode="auto">
          <a:xfrm>
            <a:off x="2012996" y="2444056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37613" name="Rectangle 45"/>
          <p:cNvSpPr>
            <a:spLocks noChangeArrowheads="1"/>
          </p:cNvSpPr>
          <p:nvPr/>
        </p:nvSpPr>
        <p:spPr bwMode="auto">
          <a:xfrm>
            <a:off x="2517822" y="27806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14" name="Rectangle 46"/>
          <p:cNvSpPr>
            <a:spLocks noChangeArrowheads="1"/>
          </p:cNvSpPr>
          <p:nvPr/>
        </p:nvSpPr>
        <p:spPr bwMode="auto">
          <a:xfrm>
            <a:off x="2878185" y="27806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15" name="Rectangle 47"/>
          <p:cNvSpPr>
            <a:spLocks noChangeArrowheads="1"/>
          </p:cNvSpPr>
          <p:nvPr/>
        </p:nvSpPr>
        <p:spPr bwMode="auto">
          <a:xfrm>
            <a:off x="3238547" y="27806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16" name="Rectangle 48"/>
          <p:cNvSpPr>
            <a:spLocks noChangeArrowheads="1"/>
          </p:cNvSpPr>
          <p:nvPr/>
        </p:nvSpPr>
        <p:spPr bwMode="auto">
          <a:xfrm>
            <a:off x="3598910" y="27806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17" name="Rectangle 49"/>
          <p:cNvSpPr>
            <a:spLocks noChangeArrowheads="1"/>
          </p:cNvSpPr>
          <p:nvPr/>
        </p:nvSpPr>
        <p:spPr bwMode="auto">
          <a:xfrm>
            <a:off x="3957685" y="27806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18" name="Rectangle 50"/>
          <p:cNvSpPr>
            <a:spLocks noChangeArrowheads="1"/>
          </p:cNvSpPr>
          <p:nvPr/>
        </p:nvSpPr>
        <p:spPr bwMode="auto">
          <a:xfrm>
            <a:off x="4318047" y="2780606"/>
            <a:ext cx="360363" cy="3603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>
              <a:solidFill>
                <a:srgbClr val="0000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19" name="Text Box 51"/>
          <p:cNvSpPr txBox="1">
            <a:spLocks noChangeArrowheads="1"/>
          </p:cNvSpPr>
          <p:nvPr/>
        </p:nvSpPr>
        <p:spPr bwMode="auto">
          <a:xfrm>
            <a:off x="2012996" y="2804418"/>
            <a:ext cx="431800" cy="2928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237620" name="Text Box 52"/>
          <p:cNvSpPr txBox="1">
            <a:spLocks noChangeArrowheads="1"/>
          </p:cNvSpPr>
          <p:nvPr/>
        </p:nvSpPr>
        <p:spPr bwMode="auto">
          <a:xfrm>
            <a:off x="6202903" y="980728"/>
            <a:ext cx="4573617" cy="247849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mg[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M+2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][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N+2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]=     //M=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4,N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=4</a:t>
            </a:r>
          </a:p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{ 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{1, 1, 1, 1, 1, 1},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{1, 0, 0, 0, 1, 1},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{1, 0, 1, 0, 0, 1},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{1, 0, 0, 0, 1, 1},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{1, 1, 0, 0, 0, 1},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{1, 1, 1, 1, 1, 1}  };</a:t>
            </a:r>
          </a:p>
        </p:txBody>
      </p:sp>
      <p:sp>
        <p:nvSpPr>
          <p:cNvPr id="237622" name="Line 54"/>
          <p:cNvSpPr>
            <a:spLocks noChangeShapeType="1"/>
          </p:cNvSpPr>
          <p:nvPr/>
        </p:nvSpPr>
        <p:spPr bwMode="auto">
          <a:xfrm>
            <a:off x="2225691" y="3395373"/>
            <a:ext cx="647700" cy="0"/>
          </a:xfrm>
          <a:prstGeom prst="line">
            <a:avLst/>
          </a:prstGeom>
          <a:noFill/>
          <a:ln w="28575">
            <a:solidFill>
              <a:srgbClr val="0033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21" name="Text Box 53"/>
          <p:cNvSpPr txBox="1">
            <a:spLocks noChangeArrowheads="1"/>
          </p:cNvSpPr>
          <p:nvPr/>
        </p:nvSpPr>
        <p:spPr bwMode="auto">
          <a:xfrm>
            <a:off x="3006635" y="3243980"/>
            <a:ext cx="1487511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0:(1,1) -1</a:t>
            </a:r>
          </a:p>
        </p:txBody>
      </p:sp>
      <p:sp>
        <p:nvSpPr>
          <p:cNvPr id="237624" name="Text Box 56"/>
          <p:cNvSpPr txBox="1">
            <a:spLocks noChangeArrowheads="1"/>
          </p:cNvSpPr>
          <p:nvPr/>
        </p:nvSpPr>
        <p:spPr bwMode="auto">
          <a:xfrm>
            <a:off x="1199456" y="3241012"/>
            <a:ext cx="1152525" cy="3139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入口</a:t>
            </a:r>
          </a:p>
        </p:txBody>
      </p:sp>
      <p:sp>
        <p:nvSpPr>
          <p:cNvPr id="237626" name="Text Box 58"/>
          <p:cNvSpPr txBox="1">
            <a:spLocks noChangeArrowheads="1"/>
          </p:cNvSpPr>
          <p:nvPr/>
        </p:nvSpPr>
        <p:spPr bwMode="auto">
          <a:xfrm>
            <a:off x="3970373" y="3798822"/>
            <a:ext cx="1409729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2:(2,1) 0</a:t>
            </a:r>
          </a:p>
        </p:txBody>
      </p:sp>
      <p:sp>
        <p:nvSpPr>
          <p:cNvPr id="237625" name="Text Box 57"/>
          <p:cNvSpPr txBox="1">
            <a:spLocks noChangeArrowheads="1"/>
          </p:cNvSpPr>
          <p:nvPr/>
        </p:nvSpPr>
        <p:spPr bwMode="auto">
          <a:xfrm>
            <a:off x="1903428" y="3798822"/>
            <a:ext cx="1424003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1:(1,2) 0</a:t>
            </a:r>
          </a:p>
        </p:txBody>
      </p:sp>
      <p:sp>
        <p:nvSpPr>
          <p:cNvPr id="237627" name="Line 59"/>
          <p:cNvSpPr>
            <a:spLocks noChangeShapeType="1"/>
          </p:cNvSpPr>
          <p:nvPr/>
        </p:nvSpPr>
        <p:spPr bwMode="auto">
          <a:xfrm flipH="1">
            <a:off x="3016358" y="3509897"/>
            <a:ext cx="253909" cy="269752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28" name="Line 60"/>
          <p:cNvSpPr>
            <a:spLocks noChangeShapeType="1"/>
          </p:cNvSpPr>
          <p:nvPr/>
        </p:nvSpPr>
        <p:spPr bwMode="auto">
          <a:xfrm>
            <a:off x="3972024" y="3501166"/>
            <a:ext cx="287337" cy="360363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29" name="Text Box 61"/>
          <p:cNvSpPr txBox="1">
            <a:spLocks noChangeArrowheads="1"/>
          </p:cNvSpPr>
          <p:nvPr/>
        </p:nvSpPr>
        <p:spPr bwMode="auto">
          <a:xfrm>
            <a:off x="1901840" y="4375085"/>
            <a:ext cx="1425591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3:(1,3) 1</a:t>
            </a:r>
          </a:p>
        </p:txBody>
      </p:sp>
      <p:sp>
        <p:nvSpPr>
          <p:cNvPr id="237630" name="Line 62"/>
          <p:cNvSpPr>
            <a:spLocks noChangeShapeType="1"/>
          </p:cNvSpPr>
          <p:nvPr/>
        </p:nvSpPr>
        <p:spPr bwMode="auto">
          <a:xfrm>
            <a:off x="2549541" y="4159186"/>
            <a:ext cx="0" cy="288925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32" name="Text Box 64"/>
          <p:cNvSpPr txBox="1">
            <a:spLocks noChangeArrowheads="1"/>
          </p:cNvSpPr>
          <p:nvPr/>
        </p:nvSpPr>
        <p:spPr bwMode="auto">
          <a:xfrm>
            <a:off x="1903428" y="4946585"/>
            <a:ext cx="1495441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5:(2,3) 3</a:t>
            </a:r>
          </a:p>
        </p:txBody>
      </p:sp>
      <p:sp>
        <p:nvSpPr>
          <p:cNvPr id="237635" name="Line 67"/>
          <p:cNvSpPr>
            <a:spLocks noChangeShapeType="1"/>
          </p:cNvSpPr>
          <p:nvPr/>
        </p:nvSpPr>
        <p:spPr bwMode="auto">
          <a:xfrm>
            <a:off x="2549541" y="4730686"/>
            <a:ext cx="0" cy="288925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31" name="Text Box 63"/>
          <p:cNvSpPr txBox="1">
            <a:spLocks noChangeArrowheads="1"/>
          </p:cNvSpPr>
          <p:nvPr/>
        </p:nvSpPr>
        <p:spPr bwMode="auto">
          <a:xfrm>
            <a:off x="3970373" y="4375085"/>
            <a:ext cx="1409729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4:(3,1) 2</a:t>
            </a:r>
          </a:p>
        </p:txBody>
      </p:sp>
      <p:sp>
        <p:nvSpPr>
          <p:cNvPr id="237636" name="Line 68"/>
          <p:cNvSpPr>
            <a:spLocks noChangeShapeType="1"/>
          </p:cNvSpPr>
          <p:nvPr/>
        </p:nvSpPr>
        <p:spPr bwMode="auto">
          <a:xfrm>
            <a:off x="4494228" y="4159186"/>
            <a:ext cx="0" cy="288925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33" name="Text Box 65"/>
          <p:cNvSpPr txBox="1">
            <a:spLocks noChangeArrowheads="1"/>
          </p:cNvSpPr>
          <p:nvPr/>
        </p:nvSpPr>
        <p:spPr bwMode="auto">
          <a:xfrm>
            <a:off x="3970373" y="4940235"/>
            <a:ext cx="1409729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6:(3,2) 4</a:t>
            </a:r>
          </a:p>
        </p:txBody>
      </p:sp>
      <p:sp>
        <p:nvSpPr>
          <p:cNvPr id="237637" name="Line 69"/>
          <p:cNvSpPr>
            <a:spLocks noChangeShapeType="1"/>
          </p:cNvSpPr>
          <p:nvPr/>
        </p:nvSpPr>
        <p:spPr bwMode="auto">
          <a:xfrm>
            <a:off x="4494228" y="4735448"/>
            <a:ext cx="0" cy="288925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34" name="Text Box 66"/>
          <p:cNvSpPr txBox="1">
            <a:spLocks noChangeArrowheads="1"/>
          </p:cNvSpPr>
          <p:nvPr/>
        </p:nvSpPr>
        <p:spPr bwMode="auto">
          <a:xfrm>
            <a:off x="1397016" y="5521260"/>
            <a:ext cx="1358910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7:(2,4) 5</a:t>
            </a:r>
          </a:p>
        </p:txBody>
      </p:sp>
      <p:sp>
        <p:nvSpPr>
          <p:cNvPr id="237638" name="Text Box 70"/>
          <p:cNvSpPr txBox="1">
            <a:spLocks noChangeArrowheads="1"/>
          </p:cNvSpPr>
          <p:nvPr/>
        </p:nvSpPr>
        <p:spPr bwMode="auto">
          <a:xfrm>
            <a:off x="2684488" y="5502210"/>
            <a:ext cx="1347808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8:(3,3) 5</a:t>
            </a:r>
          </a:p>
        </p:txBody>
      </p:sp>
      <p:sp>
        <p:nvSpPr>
          <p:cNvPr id="237639" name="Line 71"/>
          <p:cNvSpPr>
            <a:spLocks noChangeShapeType="1"/>
          </p:cNvSpPr>
          <p:nvPr/>
        </p:nvSpPr>
        <p:spPr bwMode="auto">
          <a:xfrm flipH="1">
            <a:off x="2117742" y="5311710"/>
            <a:ext cx="288925" cy="287338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40" name="Freeform 72"/>
          <p:cNvSpPr>
            <a:spLocks/>
          </p:cNvSpPr>
          <p:nvPr/>
        </p:nvSpPr>
        <p:spPr bwMode="auto">
          <a:xfrm>
            <a:off x="2765442" y="5311711"/>
            <a:ext cx="268287" cy="244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9" y="154"/>
              </a:cxn>
            </a:cxnLst>
            <a:rect l="0" t="0" r="r" b="b"/>
            <a:pathLst>
              <a:path w="169" h="154">
                <a:moveTo>
                  <a:pt x="0" y="0"/>
                </a:moveTo>
                <a:lnTo>
                  <a:pt x="169" y="154"/>
                </a:ln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41" name="Text Box 73"/>
          <p:cNvSpPr txBox="1">
            <a:spLocks noChangeArrowheads="1"/>
          </p:cNvSpPr>
          <p:nvPr/>
        </p:nvSpPr>
        <p:spPr bwMode="auto">
          <a:xfrm>
            <a:off x="3970373" y="5476810"/>
            <a:ext cx="1481167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9:(4,2) 6</a:t>
            </a:r>
          </a:p>
        </p:txBody>
      </p:sp>
      <p:sp>
        <p:nvSpPr>
          <p:cNvPr id="237642" name="Line 74"/>
          <p:cNvSpPr>
            <a:spLocks noChangeShapeType="1"/>
          </p:cNvSpPr>
          <p:nvPr/>
        </p:nvSpPr>
        <p:spPr bwMode="auto">
          <a:xfrm>
            <a:off x="4511691" y="5286310"/>
            <a:ext cx="0" cy="287338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43" name="Line 75"/>
          <p:cNvSpPr>
            <a:spLocks noChangeShapeType="1"/>
          </p:cNvSpPr>
          <p:nvPr/>
        </p:nvSpPr>
        <p:spPr bwMode="auto">
          <a:xfrm>
            <a:off x="3270266" y="5841935"/>
            <a:ext cx="0" cy="287338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44" name="Text Box 76"/>
          <p:cNvSpPr txBox="1">
            <a:spLocks noChangeArrowheads="1"/>
          </p:cNvSpPr>
          <p:nvPr/>
        </p:nvSpPr>
        <p:spPr bwMode="auto">
          <a:xfrm>
            <a:off x="2838466" y="6057835"/>
            <a:ext cx="1560534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10:(4,3) 8</a:t>
            </a:r>
          </a:p>
        </p:txBody>
      </p:sp>
      <p:sp>
        <p:nvSpPr>
          <p:cNvPr id="237645" name="Line 77"/>
          <p:cNvSpPr>
            <a:spLocks noChangeShapeType="1"/>
          </p:cNvSpPr>
          <p:nvPr/>
        </p:nvSpPr>
        <p:spPr bwMode="auto">
          <a:xfrm>
            <a:off x="3270266" y="6372160"/>
            <a:ext cx="0" cy="287338"/>
          </a:xfrm>
          <a:prstGeom prst="line">
            <a:avLst/>
          </a:prstGeom>
          <a:noFill/>
          <a:ln w="28575">
            <a:solidFill>
              <a:srgbClr val="CC00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46" name="Text Box 78"/>
          <p:cNvSpPr txBox="1">
            <a:spLocks noChangeArrowheads="1"/>
          </p:cNvSpPr>
          <p:nvPr/>
        </p:nvSpPr>
        <p:spPr bwMode="auto">
          <a:xfrm>
            <a:off x="2711466" y="6588060"/>
            <a:ext cx="1616096" cy="31790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11:(4,4) 10</a:t>
            </a:r>
          </a:p>
        </p:txBody>
      </p:sp>
      <p:sp>
        <p:nvSpPr>
          <p:cNvPr id="237649" name="Text Box 81"/>
          <p:cNvSpPr txBox="1">
            <a:spLocks noChangeArrowheads="1"/>
          </p:cNvSpPr>
          <p:nvPr/>
        </p:nvSpPr>
        <p:spPr bwMode="auto">
          <a:xfrm>
            <a:off x="1223959" y="6553767"/>
            <a:ext cx="1152525" cy="3139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出口</a:t>
            </a:r>
          </a:p>
        </p:txBody>
      </p:sp>
      <p:sp>
        <p:nvSpPr>
          <p:cNvPr id="237650" name="Line 82"/>
          <p:cNvSpPr>
            <a:spLocks noChangeShapeType="1"/>
          </p:cNvSpPr>
          <p:nvPr/>
        </p:nvSpPr>
        <p:spPr bwMode="auto">
          <a:xfrm>
            <a:off x="2273326" y="6710733"/>
            <a:ext cx="431800" cy="0"/>
          </a:xfrm>
          <a:prstGeom prst="line">
            <a:avLst/>
          </a:prstGeom>
          <a:noFill/>
          <a:ln w="28575">
            <a:solidFill>
              <a:srgbClr val="0033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7651" name="Text Box 83"/>
          <p:cNvSpPr txBox="1">
            <a:spLocks noChangeArrowheads="1"/>
          </p:cNvSpPr>
          <p:nvPr/>
        </p:nvSpPr>
        <p:spPr bwMode="auto">
          <a:xfrm>
            <a:off x="6691864" y="3671539"/>
            <a:ext cx="1441450" cy="3143746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迷宫路径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(4,4)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(4,3)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(3,3)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(2,3)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(1,3)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(1,2)</a:t>
            </a:r>
          </a:p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(1,1)</a:t>
            </a:r>
          </a:p>
        </p:txBody>
      </p:sp>
      <p:grpSp>
        <p:nvGrpSpPr>
          <p:cNvPr id="2" name="组合 140"/>
          <p:cNvGrpSpPr/>
          <p:nvPr/>
        </p:nvGrpSpPr>
        <p:grpSpPr>
          <a:xfrm>
            <a:off x="7915829" y="4463703"/>
            <a:ext cx="2503502" cy="1998677"/>
            <a:chOff x="6069026" y="3573463"/>
            <a:chExt cx="2681275" cy="2160587"/>
          </a:xfrm>
        </p:grpSpPr>
        <p:sp>
          <p:nvSpPr>
            <p:cNvPr id="237676" name="Rectangle 108"/>
            <p:cNvSpPr>
              <a:spLocks noChangeArrowheads="1"/>
            </p:cNvSpPr>
            <p:nvPr/>
          </p:nvSpPr>
          <p:spPr bwMode="auto">
            <a:xfrm>
              <a:off x="7310438" y="465296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64" name="Rectangle 96"/>
            <p:cNvSpPr>
              <a:spLocks noChangeArrowheads="1"/>
            </p:cNvSpPr>
            <p:nvPr/>
          </p:nvSpPr>
          <p:spPr bwMode="auto">
            <a:xfrm>
              <a:off x="8029575" y="39338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78" name="Rectangle 110"/>
            <p:cNvSpPr>
              <a:spLocks noChangeArrowheads="1"/>
            </p:cNvSpPr>
            <p:nvPr/>
          </p:nvSpPr>
          <p:spPr bwMode="auto">
            <a:xfrm>
              <a:off x="8029575" y="46529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71" name="Rectangle 103"/>
            <p:cNvSpPr>
              <a:spLocks noChangeArrowheads="1"/>
            </p:cNvSpPr>
            <p:nvPr/>
          </p:nvSpPr>
          <p:spPr bwMode="auto">
            <a:xfrm>
              <a:off x="8029575" y="42941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52" name="AutoShape 84"/>
            <p:cNvSpPr>
              <a:spLocks noChangeArrowheads="1"/>
            </p:cNvSpPr>
            <p:nvPr/>
          </p:nvSpPr>
          <p:spPr bwMode="auto">
            <a:xfrm>
              <a:off x="6069026" y="4437063"/>
              <a:ext cx="431800" cy="360362"/>
            </a:xfrm>
            <a:prstGeom prst="rightArrow">
              <a:avLst>
                <a:gd name="adj1" fmla="val 50000"/>
                <a:gd name="adj2" fmla="val 29956"/>
              </a:avLst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3" name="Rectangle 85"/>
            <p:cNvSpPr>
              <a:spLocks noChangeArrowheads="1"/>
            </p:cNvSpPr>
            <p:nvPr/>
          </p:nvSpPr>
          <p:spPr bwMode="auto">
            <a:xfrm>
              <a:off x="6589713" y="35734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54" name="Rectangle 86"/>
            <p:cNvSpPr>
              <a:spLocks noChangeArrowheads="1"/>
            </p:cNvSpPr>
            <p:nvPr/>
          </p:nvSpPr>
          <p:spPr bwMode="auto">
            <a:xfrm>
              <a:off x="6950075" y="35734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55" name="Rectangle 87"/>
            <p:cNvSpPr>
              <a:spLocks noChangeArrowheads="1"/>
            </p:cNvSpPr>
            <p:nvPr/>
          </p:nvSpPr>
          <p:spPr bwMode="auto">
            <a:xfrm>
              <a:off x="7310438" y="35734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56" name="Rectangle 88"/>
            <p:cNvSpPr>
              <a:spLocks noChangeArrowheads="1"/>
            </p:cNvSpPr>
            <p:nvPr/>
          </p:nvSpPr>
          <p:spPr bwMode="auto">
            <a:xfrm>
              <a:off x="7670800" y="35734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57" name="Rectangle 89"/>
            <p:cNvSpPr>
              <a:spLocks noChangeArrowheads="1"/>
            </p:cNvSpPr>
            <p:nvPr/>
          </p:nvSpPr>
          <p:spPr bwMode="auto">
            <a:xfrm>
              <a:off x="8029575" y="35734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58" name="Rectangle 90"/>
            <p:cNvSpPr>
              <a:spLocks noChangeArrowheads="1"/>
            </p:cNvSpPr>
            <p:nvPr/>
          </p:nvSpPr>
          <p:spPr bwMode="auto">
            <a:xfrm>
              <a:off x="8389938" y="35734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60" name="Rectangle 92"/>
            <p:cNvSpPr>
              <a:spLocks noChangeArrowheads="1"/>
            </p:cNvSpPr>
            <p:nvPr/>
          </p:nvSpPr>
          <p:spPr bwMode="auto">
            <a:xfrm>
              <a:off x="6589713" y="39338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65" name="Rectangle 97"/>
            <p:cNvSpPr>
              <a:spLocks noChangeArrowheads="1"/>
            </p:cNvSpPr>
            <p:nvPr/>
          </p:nvSpPr>
          <p:spPr bwMode="auto">
            <a:xfrm>
              <a:off x="8389938" y="39338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67" name="Rectangle 99"/>
            <p:cNvSpPr>
              <a:spLocks noChangeArrowheads="1"/>
            </p:cNvSpPr>
            <p:nvPr/>
          </p:nvSpPr>
          <p:spPr bwMode="auto">
            <a:xfrm>
              <a:off x="6589713" y="42941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68" name="Rectangle 100"/>
            <p:cNvSpPr>
              <a:spLocks noChangeArrowheads="1"/>
            </p:cNvSpPr>
            <p:nvPr/>
          </p:nvSpPr>
          <p:spPr bwMode="auto">
            <a:xfrm>
              <a:off x="6950075" y="42941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72" name="Rectangle 104"/>
            <p:cNvSpPr>
              <a:spLocks noChangeArrowheads="1"/>
            </p:cNvSpPr>
            <p:nvPr/>
          </p:nvSpPr>
          <p:spPr bwMode="auto">
            <a:xfrm>
              <a:off x="8389938" y="42941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74" name="Rectangle 106"/>
            <p:cNvSpPr>
              <a:spLocks noChangeArrowheads="1"/>
            </p:cNvSpPr>
            <p:nvPr/>
          </p:nvSpPr>
          <p:spPr bwMode="auto">
            <a:xfrm>
              <a:off x="6589713" y="46529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75" name="Rectangle 107"/>
            <p:cNvSpPr>
              <a:spLocks noChangeArrowheads="1"/>
            </p:cNvSpPr>
            <p:nvPr/>
          </p:nvSpPr>
          <p:spPr bwMode="auto">
            <a:xfrm>
              <a:off x="6950075" y="46529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79" name="Rectangle 111"/>
            <p:cNvSpPr>
              <a:spLocks noChangeArrowheads="1"/>
            </p:cNvSpPr>
            <p:nvPr/>
          </p:nvSpPr>
          <p:spPr bwMode="auto">
            <a:xfrm>
              <a:off x="8389938" y="4652963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81" name="Rectangle 113"/>
            <p:cNvSpPr>
              <a:spLocks noChangeArrowheads="1"/>
            </p:cNvSpPr>
            <p:nvPr/>
          </p:nvSpPr>
          <p:spPr bwMode="auto">
            <a:xfrm>
              <a:off x="6589713" y="50133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82" name="Rectangle 114"/>
            <p:cNvSpPr>
              <a:spLocks noChangeArrowheads="1"/>
            </p:cNvSpPr>
            <p:nvPr/>
          </p:nvSpPr>
          <p:spPr bwMode="auto">
            <a:xfrm>
              <a:off x="6950075" y="50133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83" name="Rectangle 115"/>
            <p:cNvSpPr>
              <a:spLocks noChangeArrowheads="1"/>
            </p:cNvSpPr>
            <p:nvPr/>
          </p:nvSpPr>
          <p:spPr bwMode="auto">
            <a:xfrm>
              <a:off x="7310438" y="50133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86" name="Rectangle 118"/>
            <p:cNvSpPr>
              <a:spLocks noChangeArrowheads="1"/>
            </p:cNvSpPr>
            <p:nvPr/>
          </p:nvSpPr>
          <p:spPr bwMode="auto">
            <a:xfrm>
              <a:off x="8389938" y="50133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88" name="Rectangle 120"/>
            <p:cNvSpPr>
              <a:spLocks noChangeArrowheads="1"/>
            </p:cNvSpPr>
            <p:nvPr/>
          </p:nvSpPr>
          <p:spPr bwMode="auto">
            <a:xfrm>
              <a:off x="6589713" y="53736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89" name="Rectangle 121"/>
            <p:cNvSpPr>
              <a:spLocks noChangeArrowheads="1"/>
            </p:cNvSpPr>
            <p:nvPr/>
          </p:nvSpPr>
          <p:spPr bwMode="auto">
            <a:xfrm>
              <a:off x="6950075" y="53736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90" name="Rectangle 122"/>
            <p:cNvSpPr>
              <a:spLocks noChangeArrowheads="1"/>
            </p:cNvSpPr>
            <p:nvPr/>
          </p:nvSpPr>
          <p:spPr bwMode="auto">
            <a:xfrm>
              <a:off x="7310438" y="53736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91" name="Rectangle 123"/>
            <p:cNvSpPr>
              <a:spLocks noChangeArrowheads="1"/>
            </p:cNvSpPr>
            <p:nvPr/>
          </p:nvSpPr>
          <p:spPr bwMode="auto">
            <a:xfrm>
              <a:off x="7670800" y="53736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92" name="Rectangle 124"/>
            <p:cNvSpPr>
              <a:spLocks noChangeArrowheads="1"/>
            </p:cNvSpPr>
            <p:nvPr/>
          </p:nvSpPr>
          <p:spPr bwMode="auto">
            <a:xfrm>
              <a:off x="8029575" y="53736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93" name="Rectangle 125"/>
            <p:cNvSpPr>
              <a:spLocks noChangeArrowheads="1"/>
            </p:cNvSpPr>
            <p:nvPr/>
          </p:nvSpPr>
          <p:spPr bwMode="auto">
            <a:xfrm>
              <a:off x="8389938" y="53736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69" name="Rectangle 101"/>
            <p:cNvSpPr>
              <a:spLocks noChangeArrowheads="1"/>
            </p:cNvSpPr>
            <p:nvPr/>
          </p:nvSpPr>
          <p:spPr bwMode="auto">
            <a:xfrm>
              <a:off x="7310438" y="42941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61" name="Rectangle 93"/>
            <p:cNvSpPr>
              <a:spLocks noChangeArrowheads="1"/>
            </p:cNvSpPr>
            <p:nvPr/>
          </p:nvSpPr>
          <p:spPr bwMode="auto">
            <a:xfrm>
              <a:off x="6950075" y="39338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62" name="Rectangle 94"/>
            <p:cNvSpPr>
              <a:spLocks noChangeArrowheads="1"/>
            </p:cNvSpPr>
            <p:nvPr/>
          </p:nvSpPr>
          <p:spPr bwMode="auto">
            <a:xfrm>
              <a:off x="7310438" y="39338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63" name="Rectangle 95"/>
            <p:cNvSpPr>
              <a:spLocks noChangeArrowheads="1"/>
            </p:cNvSpPr>
            <p:nvPr/>
          </p:nvSpPr>
          <p:spPr bwMode="auto">
            <a:xfrm>
              <a:off x="7670800" y="39338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77" name="Rectangle 109"/>
            <p:cNvSpPr>
              <a:spLocks noChangeArrowheads="1"/>
            </p:cNvSpPr>
            <p:nvPr/>
          </p:nvSpPr>
          <p:spPr bwMode="auto">
            <a:xfrm>
              <a:off x="7670800" y="4652962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84" name="Rectangle 116"/>
            <p:cNvSpPr>
              <a:spLocks noChangeArrowheads="1"/>
            </p:cNvSpPr>
            <p:nvPr/>
          </p:nvSpPr>
          <p:spPr bwMode="auto">
            <a:xfrm>
              <a:off x="7670800" y="50133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85" name="Rectangle 117"/>
            <p:cNvSpPr>
              <a:spLocks noChangeArrowheads="1"/>
            </p:cNvSpPr>
            <p:nvPr/>
          </p:nvSpPr>
          <p:spPr bwMode="auto">
            <a:xfrm>
              <a:off x="8029575" y="5013325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  <p:sp>
          <p:nvSpPr>
            <p:cNvPr id="237670" name="Rectangle 102"/>
            <p:cNvSpPr>
              <a:spLocks noChangeArrowheads="1"/>
            </p:cNvSpPr>
            <p:nvPr/>
          </p:nvSpPr>
          <p:spPr bwMode="auto">
            <a:xfrm>
              <a:off x="7670800" y="4294188"/>
              <a:ext cx="360363" cy="36036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zh-CN">
                <a:solidFill>
                  <a:srgbClr val="0000FF"/>
                </a:solidFill>
              </a:endParaRPr>
            </a:p>
          </p:txBody>
        </p:sp>
      </p:grpSp>
      <p:cxnSp>
        <p:nvCxnSpPr>
          <p:cNvPr id="130" name="直接箭头连接符 129"/>
          <p:cNvCxnSpPr/>
          <p:nvPr/>
        </p:nvCxnSpPr>
        <p:spPr>
          <a:xfrm rot="5400000" flipH="1" flipV="1">
            <a:off x="3344306" y="6514051"/>
            <a:ext cx="252000" cy="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 rot="16200000" flipV="1">
            <a:off x="3336906" y="5968899"/>
            <a:ext cx="216000" cy="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>
          <a:xfrm rot="16200000" flipV="1">
            <a:off x="2597126" y="4852977"/>
            <a:ext cx="216000" cy="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>
          <a:xfrm rot="16200000" flipV="1">
            <a:off x="2589188" y="4281473"/>
            <a:ext cx="216000" cy="0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cxnSpLocks/>
          </p:cNvCxnSpPr>
          <p:nvPr/>
        </p:nvCxnSpPr>
        <p:spPr>
          <a:xfrm flipV="1">
            <a:off x="3136089" y="3545854"/>
            <a:ext cx="282639" cy="267792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/>
          <p:nvPr/>
        </p:nvCxnSpPr>
        <p:spPr>
          <a:xfrm rot="10800000">
            <a:off x="2898802" y="5316481"/>
            <a:ext cx="428628" cy="285752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3">
            <a:extLst>
              <a:ext uri="{FF2B5EF4-FFF2-40B4-BE49-F238E27FC236}">
                <a16:creationId xmlns:a16="http://schemas.microsoft.com/office/drawing/2014/main" id="{C4B6C7F0-B36D-4F54-8734-E67C2CDB7B13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2376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376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2376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2376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376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376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2376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2376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2376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2376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 tmFilter="0, 0; .2, .5; .8, .5; 1, 0"/>
                                        <p:tgtEl>
                                          <p:spTgt spid="2376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250" autoRev="1" fill="hold"/>
                                        <p:tgtEl>
                                          <p:spTgt spid="2376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2376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2376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622" grpId="0" animBg="1"/>
      <p:bldP spid="237621" grpId="0"/>
      <p:bldP spid="237621" grpId="1"/>
      <p:bldP spid="237624" grpId="0"/>
      <p:bldP spid="237626" grpId="0"/>
      <p:bldP spid="237625" grpId="0"/>
      <p:bldP spid="237625" grpId="1"/>
      <p:bldP spid="237627" grpId="0" animBg="1"/>
      <p:bldP spid="237628" grpId="0" animBg="1"/>
      <p:bldP spid="237629" grpId="0"/>
      <p:bldP spid="237629" grpId="1"/>
      <p:bldP spid="237630" grpId="0" animBg="1"/>
      <p:bldP spid="237632" grpId="0"/>
      <p:bldP spid="237632" grpId="1"/>
      <p:bldP spid="237635" grpId="0" animBg="1"/>
      <p:bldP spid="237631" grpId="0"/>
      <p:bldP spid="237636" grpId="0" animBg="1"/>
      <p:bldP spid="237633" grpId="0"/>
      <p:bldP spid="237637" grpId="0" animBg="1"/>
      <p:bldP spid="237634" grpId="0"/>
      <p:bldP spid="237638" grpId="0"/>
      <p:bldP spid="237638" grpId="1"/>
      <p:bldP spid="237639" grpId="0" animBg="1"/>
      <p:bldP spid="237640" grpId="0" animBg="1"/>
      <p:bldP spid="237641" grpId="0"/>
      <p:bldP spid="237642" grpId="0" animBg="1"/>
      <p:bldP spid="237643" grpId="0" animBg="1"/>
      <p:bldP spid="237644" grpId="0"/>
      <p:bldP spid="237644" grpId="1"/>
      <p:bldP spid="237645" grpId="0" animBg="1"/>
      <p:bldP spid="237646" grpId="0"/>
      <p:bldP spid="237646" grpId="1"/>
      <p:bldP spid="237649" grpId="0"/>
      <p:bldP spid="23765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026"/>
          <p:cNvSpPr txBox="1">
            <a:spLocks noChangeArrowheads="1"/>
          </p:cNvSpPr>
          <p:nvPr/>
        </p:nvSpPr>
        <p:spPr bwMode="auto">
          <a:xfrm>
            <a:off x="2035955" y="2348880"/>
            <a:ext cx="8120090" cy="3819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/>
              <a:t>bool </a:t>
            </a:r>
            <a:r>
              <a:rPr lang="en-US">
                <a:solidFill>
                  <a:srgbClr val="CE3B37"/>
                </a:solidFill>
              </a:rPr>
              <a:t>mgpath1</a:t>
            </a:r>
            <a:r>
              <a:rPr lang="en-US"/>
              <a:t>(int xi</a:t>
            </a:r>
            <a:r>
              <a:rPr lang="zh-CN" altLang="en-US"/>
              <a:t>，</a:t>
            </a:r>
            <a:r>
              <a:rPr lang="en-US"/>
              <a:t>int yi</a:t>
            </a:r>
            <a:r>
              <a:rPr lang="zh-CN" altLang="en-US"/>
              <a:t>，</a:t>
            </a:r>
            <a:r>
              <a:rPr lang="en-US"/>
              <a:t>int xe</a:t>
            </a:r>
            <a:r>
              <a:rPr lang="zh-CN" altLang="en-US"/>
              <a:t>，</a:t>
            </a:r>
            <a:r>
              <a:rPr lang="en-US"/>
              <a:t>int ye)</a:t>
            </a:r>
          </a:p>
          <a:p>
            <a:r>
              <a:rPr lang="en-US">
                <a:solidFill>
                  <a:srgbClr val="CE3B37"/>
                </a:solidFill>
              </a:rPr>
              <a:t>//</a:t>
            </a:r>
            <a:r>
              <a:rPr lang="zh-CN" altLang="en-US">
                <a:solidFill>
                  <a:srgbClr val="CE3B37"/>
                </a:solidFill>
              </a:rPr>
              <a:t>搜索路径为</a:t>
            </a:r>
            <a:r>
              <a:rPr lang="en-US">
                <a:solidFill>
                  <a:srgbClr val="CE3B37"/>
                </a:solidFill>
              </a:rPr>
              <a:t>:(xi</a:t>
            </a:r>
            <a:r>
              <a:rPr lang="zh-CN" altLang="en-US">
                <a:solidFill>
                  <a:srgbClr val="CE3B37"/>
                </a:solidFill>
              </a:rPr>
              <a:t>，</a:t>
            </a:r>
            <a:r>
              <a:rPr lang="en-US">
                <a:solidFill>
                  <a:srgbClr val="CE3B37"/>
                </a:solidFill>
              </a:rPr>
              <a:t>yi) </a:t>
            </a:r>
            <a:r>
              <a:rPr lang="en-US">
                <a:solidFill>
                  <a:srgbClr val="CE3B37"/>
                </a:solidFill>
                <a:sym typeface="Wingdings"/>
              </a:rPr>
              <a:t> </a:t>
            </a:r>
            <a:r>
              <a:rPr lang="en-US">
                <a:solidFill>
                  <a:srgbClr val="CE3B37"/>
                </a:solidFill>
              </a:rPr>
              <a:t>(xe</a:t>
            </a:r>
            <a:r>
              <a:rPr lang="zh-CN" altLang="en-US">
                <a:solidFill>
                  <a:srgbClr val="CE3B37"/>
                </a:solidFill>
              </a:rPr>
              <a:t>，</a:t>
            </a:r>
            <a:r>
              <a:rPr lang="en-US">
                <a:solidFill>
                  <a:srgbClr val="CE3B37"/>
                </a:solidFill>
              </a:rPr>
              <a:t>ye)</a:t>
            </a:r>
            <a:endParaRPr lang="zh-CN" altLang="en-US">
              <a:solidFill>
                <a:srgbClr val="CE3B37"/>
              </a:solidFill>
            </a:endParaRPr>
          </a:p>
          <a:p>
            <a:r>
              <a:rPr lang="en-US"/>
              <a:t>{  Box e;</a:t>
            </a:r>
            <a:endParaRPr lang="zh-CN" altLang="en-US"/>
          </a:p>
          <a:p>
            <a:r>
              <a:rPr lang="en-US"/>
              <a:t>   int i</a:t>
            </a:r>
            <a:r>
              <a:rPr lang="zh-CN" altLang="en-US"/>
              <a:t>，</a:t>
            </a:r>
            <a:r>
              <a:rPr lang="en-US"/>
              <a:t>j</a:t>
            </a:r>
            <a:r>
              <a:rPr lang="zh-CN" altLang="en-US"/>
              <a:t>，</a:t>
            </a:r>
            <a:r>
              <a:rPr lang="en-US"/>
              <a:t>di</a:t>
            </a:r>
            <a:r>
              <a:rPr lang="zh-CN" altLang="en-US"/>
              <a:t>，</a:t>
            </a:r>
            <a:r>
              <a:rPr lang="en-US"/>
              <a:t>i1</a:t>
            </a:r>
            <a:r>
              <a:rPr lang="zh-CN" altLang="en-US"/>
              <a:t>，</a:t>
            </a:r>
            <a:r>
              <a:rPr lang="en-US"/>
              <a:t>j1;</a:t>
            </a:r>
            <a:endParaRPr lang="zh-CN" altLang="en-US"/>
          </a:p>
          <a:p>
            <a:r>
              <a:rPr lang="en-US"/>
              <a:t>   QuType *qu;	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定义顺序队指针</a:t>
            </a:r>
            <a:r>
              <a:rPr lang="en-US">
                <a:solidFill>
                  <a:srgbClr val="002060"/>
                </a:solidFill>
              </a:rPr>
              <a:t>qu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  </a:t>
            </a:r>
            <a:r>
              <a:rPr lang="en-US">
                <a:solidFill>
                  <a:srgbClr val="F39801"/>
                </a:solidFill>
              </a:rPr>
              <a:t> InitQueue(qu);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初始化队列</a:t>
            </a:r>
            <a:r>
              <a:rPr lang="en-US">
                <a:solidFill>
                  <a:srgbClr val="002060"/>
                </a:solidFill>
              </a:rPr>
              <a:t>qu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   e.i=xi; e.j=yi; e.pre=-1;</a:t>
            </a:r>
            <a:endParaRPr lang="zh-CN" altLang="en-US"/>
          </a:p>
          <a:p>
            <a:r>
              <a:rPr lang="en-US"/>
              <a:t>   </a:t>
            </a:r>
            <a:r>
              <a:rPr lang="en-US">
                <a:solidFill>
                  <a:srgbClr val="F39801"/>
                </a:solidFill>
              </a:rPr>
              <a:t>enQueue(qu,e);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//(xi</a:t>
            </a:r>
            <a:r>
              <a:rPr lang="zh-CN" altLang="en-US">
                <a:solidFill>
                  <a:srgbClr val="002060"/>
                </a:solidFill>
              </a:rPr>
              <a:t>，</a:t>
            </a:r>
            <a:r>
              <a:rPr lang="en-US">
                <a:solidFill>
                  <a:srgbClr val="002060"/>
                </a:solidFill>
              </a:rPr>
              <a:t>yi)</a:t>
            </a:r>
            <a:r>
              <a:rPr lang="zh-CN" altLang="en-US">
                <a:solidFill>
                  <a:srgbClr val="002060"/>
                </a:solidFill>
              </a:rPr>
              <a:t>进队</a:t>
            </a:r>
          </a:p>
          <a:p>
            <a:r>
              <a:rPr lang="en-US"/>
              <a:t>   mg[xi][yi]=-1;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将其赋值</a:t>
            </a:r>
            <a:r>
              <a:rPr lang="en-US">
                <a:solidFill>
                  <a:srgbClr val="002060"/>
                </a:solidFill>
              </a:rPr>
              <a:t>-1,</a:t>
            </a:r>
            <a:r>
              <a:rPr lang="zh-CN" altLang="en-US">
                <a:solidFill>
                  <a:srgbClr val="002060"/>
                </a:solidFill>
              </a:rPr>
              <a:t>以避免回过来重复搜索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919536" y="1671397"/>
            <a:ext cx="812009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用队列求一条迷宫路径的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：（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xi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，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yi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）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 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xe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ye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）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 pitchFamily="2" charset="2"/>
              </a:rPr>
              <a:t> 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9AA5300-D1E8-4334-B543-EA94AC7A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6B95B08-D549-407F-AF2B-92DA5CCDFC5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9" name="图片 8" descr="乐高玩具&#10;&#10;低可信度描述已自动生成">
            <a:extLst>
              <a:ext uri="{FF2B5EF4-FFF2-40B4-BE49-F238E27FC236}">
                <a16:creationId xmlns:a16="http://schemas.microsoft.com/office/drawing/2014/main" id="{5D50A825-9950-48B1-8D7D-70C31202E1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1981536" y="1988841"/>
            <a:ext cx="8215370" cy="3497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>
                <a:solidFill>
                  <a:srgbClr val="F39801"/>
                </a:solidFill>
              </a:rPr>
              <a:t>   while (!QueueEmpty(qu))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队不空循环</a:t>
            </a:r>
          </a:p>
          <a:p>
            <a:r>
              <a:rPr lang="en-US"/>
              <a:t>   {	</a:t>
            </a:r>
            <a:r>
              <a:rPr lang="en-US">
                <a:solidFill>
                  <a:srgbClr val="F39801"/>
                </a:solidFill>
              </a:rPr>
              <a:t>deQueue(qu,e);	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出队方块</a:t>
            </a:r>
            <a:r>
              <a:rPr lang="en-US">
                <a:solidFill>
                  <a:srgbClr val="002060"/>
                </a:solidFill>
              </a:rPr>
              <a:t>e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en-US"/>
              <a:t>	i=e.i;   j=e.j;</a:t>
            </a:r>
            <a:endParaRPr lang="zh-CN" altLang="en-US"/>
          </a:p>
          <a:p>
            <a:r>
              <a:rPr lang="en-US"/>
              <a:t>	if (i==xe &amp;&amp; j==ye)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找到了出口</a:t>
            </a:r>
            <a:r>
              <a:rPr lang="en-US">
                <a:solidFill>
                  <a:srgbClr val="002060"/>
                </a:solidFill>
              </a:rPr>
              <a:t>,</a:t>
            </a:r>
            <a:r>
              <a:rPr lang="zh-CN" altLang="en-US">
                <a:solidFill>
                  <a:srgbClr val="002060"/>
                </a:solidFill>
              </a:rPr>
              <a:t>输出路径</a:t>
            </a:r>
          </a:p>
          <a:p>
            <a:r>
              <a:rPr lang="en-US"/>
              <a:t>	{  dispapath(qu,qu-&gt;front);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调用</a:t>
            </a:r>
            <a:r>
              <a:rPr lang="en-US" altLang="zh-CN">
                <a:solidFill>
                  <a:srgbClr val="002060"/>
                </a:solidFill>
              </a:rPr>
              <a:t>dispapath</a:t>
            </a:r>
            <a:r>
              <a:rPr lang="zh-CN" altLang="en-US">
                <a:solidFill>
                  <a:srgbClr val="002060"/>
                </a:solidFill>
              </a:rPr>
              <a:t>函数输出路径</a:t>
            </a:r>
          </a:p>
          <a:p>
            <a:r>
              <a:rPr lang="en-US"/>
              <a:t>	</a:t>
            </a:r>
            <a:r>
              <a:rPr lang="en-US">
                <a:solidFill>
                  <a:srgbClr val="F39801"/>
                </a:solidFill>
              </a:rPr>
              <a:t>   DestroyQueue(qu);</a:t>
            </a:r>
            <a:r>
              <a:rPr lang="en-US"/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销毁队列</a:t>
            </a:r>
          </a:p>
          <a:p>
            <a:r>
              <a:rPr lang="en-US"/>
              <a:t>	   return true;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找到一条路径时返回真</a:t>
            </a:r>
          </a:p>
          <a:p>
            <a:r>
              <a:rPr lang="en-US"/>
              <a:t>	}</a:t>
            </a:r>
            <a:endParaRPr lang="zh-CN" altLang="en-US"/>
          </a:p>
        </p:txBody>
      </p:sp>
      <p:sp>
        <p:nvSpPr>
          <p:cNvPr id="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CD9CF0E-265B-4C1B-B016-C2C79D78C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69A81F9-0565-4BE4-8876-4D8331FDEA29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8" name="图片 7" descr="乐高玩具&#10;&#10;低可信度描述已自动生成">
            <a:extLst>
              <a:ext uri="{FF2B5EF4-FFF2-40B4-BE49-F238E27FC236}">
                <a16:creationId xmlns:a16="http://schemas.microsoft.com/office/drawing/2014/main" id="{9D7CEF47-5314-4783-B409-F4C367FDC8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86145" y="5130740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2168040" y="956440"/>
            <a:ext cx="6429420" cy="588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   for (di=0;di&lt;4;di++)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循环扫描每个方位</a:t>
            </a:r>
            <a:endParaRPr lang="en-US" altLang="zh-CN">
              <a:solidFill>
                <a:srgbClr val="002060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   {	switch(di)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{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   case 0:i1=i-1; j1=j;   break;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   case 1:i1=i;   j1=j+1; break;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   case 2:i1=i+1; j1=j;   break;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   case 3:i1=i;   j1=j-1; break;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}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if (mg[i1][j1]==0)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{     e.i=i1;  e.j=j1; 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      e.pre=qu-&gt;front;	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</a:t>
            </a:r>
            <a:r>
              <a:rPr lang="en-US"/>
              <a:t>      enQueue(qu,e);</a:t>
            </a:r>
            <a:r>
              <a:rPr lang="en-US">
                <a:solidFill>
                  <a:schemeClr val="tx1"/>
                </a:solidFill>
              </a:rPr>
              <a:t>	</a:t>
            </a:r>
            <a:r>
              <a:rPr lang="en-US">
                <a:solidFill>
                  <a:srgbClr val="002060"/>
                </a:solidFill>
              </a:rPr>
              <a:t>//(i1</a:t>
            </a:r>
            <a:r>
              <a:rPr lang="zh-CN" altLang="en-US">
                <a:solidFill>
                  <a:srgbClr val="002060"/>
                </a:solidFill>
              </a:rPr>
              <a:t>，</a:t>
            </a:r>
            <a:r>
              <a:rPr lang="en-US">
                <a:solidFill>
                  <a:srgbClr val="002060"/>
                </a:solidFill>
              </a:rPr>
              <a:t>j1)</a:t>
            </a:r>
            <a:r>
              <a:rPr lang="zh-CN" altLang="en-US">
                <a:solidFill>
                  <a:srgbClr val="002060"/>
                </a:solidFill>
              </a:rPr>
              <a:t>方块进队</a:t>
            </a: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      mg[i1][j1]=-1;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将其赋值</a:t>
            </a:r>
            <a:r>
              <a:rPr lang="en-US">
                <a:solidFill>
                  <a:srgbClr val="002060"/>
                </a:solidFill>
              </a:rPr>
              <a:t>-1</a:t>
            </a:r>
            <a:endParaRPr lang="zh-CN" altLang="en-US">
              <a:solidFill>
                <a:srgbClr val="002060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	}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     }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  }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/>
              <a:t>DestroyQueue(qu);</a:t>
            </a:r>
            <a:r>
              <a:rPr lang="en-US">
                <a:solidFill>
                  <a:schemeClr val="tx1"/>
                </a:solidFill>
              </a:rPr>
              <a:t>		</a:t>
            </a:r>
            <a:r>
              <a:rPr lang="en-US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销毁队列</a:t>
            </a: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  return false;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60000"/>
              </a:lnSpc>
            </a:pPr>
            <a:r>
              <a:rPr lang="en-US">
                <a:solidFill>
                  <a:schemeClr val="tx1"/>
                </a:solidFill>
              </a:rPr>
              <a:t>}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9020733" y="1063332"/>
            <a:ext cx="1318535" cy="3678182"/>
            <a:chOff x="7572396" y="750950"/>
            <a:chExt cx="1017824" cy="3678182"/>
          </a:xfrm>
        </p:grpSpPr>
        <p:sp>
          <p:nvSpPr>
            <p:cNvPr id="3" name="TextBox 2"/>
            <p:cNvSpPr txBox="1"/>
            <p:nvPr/>
          </p:nvSpPr>
          <p:spPr>
            <a:xfrm>
              <a:off x="7786710" y="1643854"/>
              <a:ext cx="803510" cy="2785278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pPr algn="l"/>
              <a:r>
                <a:rPr lang="zh-CN" altLang="en-US" spc="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itchFamily="18" charset="0"/>
                </a:rPr>
                <a:t>把每个可走的</a:t>
              </a:r>
              <a:r>
                <a:rPr lang="zh-CN" altLang="en-US" spc="6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itchFamily="18" charset="0"/>
                </a:rPr>
                <a:t>方块插入队列</a:t>
              </a:r>
              <a:r>
                <a:rPr lang="zh-CN" altLang="en-US" spc="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itchFamily="18" charset="0"/>
                </a:rPr>
                <a:t>中</a:t>
              </a:r>
              <a:endParaRPr lang="zh-CN" altLang="en-US" spc="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" name="右大括号 3"/>
            <p:cNvSpPr/>
            <p:nvPr/>
          </p:nvSpPr>
          <p:spPr>
            <a:xfrm>
              <a:off x="7572396" y="750950"/>
              <a:ext cx="214314" cy="3678182"/>
            </a:xfrm>
            <a:prstGeom prst="rightBrace">
              <a:avLst/>
            </a:prstGeom>
            <a:ln w="28575">
              <a:solidFill>
                <a:srgbClr val="F39801"/>
              </a:solidFill>
              <a:tailEnd type="none"/>
            </a:ln>
            <a:scene3d>
              <a:camera prst="perspective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3">
            <a:extLst>
              <a:ext uri="{FF2B5EF4-FFF2-40B4-BE49-F238E27FC236}">
                <a16:creationId xmlns:a16="http://schemas.microsoft.com/office/drawing/2014/main" id="{A96BD31C-06FA-44AB-B902-B6B95571E70D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0" name="图片 9" descr="乐高玩具&#10;&#10;低可信度描述已自动生成">
            <a:extLst>
              <a:ext uri="{FF2B5EF4-FFF2-40B4-BE49-F238E27FC236}">
                <a16:creationId xmlns:a16="http://schemas.microsoft.com/office/drawing/2014/main" id="{FA2A46B9-45DC-4503-A0F9-5422FDC9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43027" y="318349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1646455" y="895984"/>
            <a:ext cx="8497887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对于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图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3.11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迷宫，求解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(1,1)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(8,8)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时队列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qu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中结果如下：</a:t>
            </a:r>
          </a:p>
        </p:txBody>
      </p:sp>
      <p:graphicFrame>
        <p:nvGraphicFramePr>
          <p:cNvPr id="190498" name="Group 10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937524"/>
              </p:ext>
            </p:extLst>
          </p:nvPr>
        </p:nvGraphicFramePr>
        <p:xfrm>
          <a:off x="1918177" y="1417061"/>
          <a:ext cx="2484432" cy="5364480"/>
        </p:xfrm>
        <a:graphic>
          <a:graphicData uri="http://schemas.openxmlformats.org/drawingml/2006/table">
            <a:tbl>
              <a:tblPr/>
              <a:tblGrid>
                <a:gridCol w="62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下标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i</a:t>
                      </a:r>
                      <a:endParaRPr kumimoji="1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pre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4" name="Group 5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34417"/>
              </p:ext>
            </p:extLst>
          </p:nvPr>
        </p:nvGraphicFramePr>
        <p:xfrm>
          <a:off x="4682964" y="1434141"/>
          <a:ext cx="2522536" cy="5364480"/>
        </p:xfrm>
        <a:graphic>
          <a:graphicData uri="http://schemas.openxmlformats.org/drawingml/2006/table">
            <a:tbl>
              <a:tblPr/>
              <a:tblGrid>
                <a:gridCol w="630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下标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i</a:t>
                      </a:r>
                      <a:endParaRPr kumimoji="1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pre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5" name="Group 3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93588"/>
              </p:ext>
            </p:extLst>
          </p:nvPr>
        </p:nvGraphicFramePr>
        <p:xfrm>
          <a:off x="7485854" y="1444681"/>
          <a:ext cx="2643208" cy="4023360"/>
        </p:xfrm>
        <a:graphic>
          <a:graphicData uri="http://schemas.openxmlformats.org/drawingml/2006/table">
            <a:tbl>
              <a:tblPr/>
              <a:tblGrid>
                <a:gridCol w="660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8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下标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i</a:t>
                      </a:r>
                      <a:endParaRPr kumimoji="1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pre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6373"/>
              </p:ext>
            </p:extLst>
          </p:nvPr>
        </p:nvGraphicFramePr>
        <p:xfrm>
          <a:off x="7484672" y="5098014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8269"/>
              </p:ext>
            </p:extLst>
          </p:nvPr>
        </p:nvGraphicFramePr>
        <p:xfrm>
          <a:off x="7484672" y="3442240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23725"/>
              </p:ext>
            </p:extLst>
          </p:nvPr>
        </p:nvGraphicFramePr>
        <p:xfrm>
          <a:off x="7484672" y="1772816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212800"/>
              </p:ext>
            </p:extLst>
          </p:nvPr>
        </p:nvGraphicFramePr>
        <p:xfrm>
          <a:off x="4633902" y="5871602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49205"/>
              </p:ext>
            </p:extLst>
          </p:nvPr>
        </p:nvGraphicFramePr>
        <p:xfrm>
          <a:off x="1860520" y="2514016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1886"/>
              </p:ext>
            </p:extLst>
          </p:nvPr>
        </p:nvGraphicFramePr>
        <p:xfrm>
          <a:off x="4633902" y="4885120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461270"/>
              </p:ext>
            </p:extLst>
          </p:nvPr>
        </p:nvGraphicFramePr>
        <p:xfrm>
          <a:off x="4633902" y="4170740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288583"/>
              </p:ext>
            </p:extLst>
          </p:nvPr>
        </p:nvGraphicFramePr>
        <p:xfrm>
          <a:off x="4633902" y="3488748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929993"/>
              </p:ext>
            </p:extLst>
          </p:nvPr>
        </p:nvGraphicFramePr>
        <p:xfrm>
          <a:off x="4633902" y="2502266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382388"/>
              </p:ext>
            </p:extLst>
          </p:nvPr>
        </p:nvGraphicFramePr>
        <p:xfrm>
          <a:off x="1860520" y="6158304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770832"/>
              </p:ext>
            </p:extLst>
          </p:nvPr>
        </p:nvGraphicFramePr>
        <p:xfrm>
          <a:off x="1860520" y="5169922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28428"/>
              </p:ext>
            </p:extLst>
          </p:nvPr>
        </p:nvGraphicFramePr>
        <p:xfrm>
          <a:off x="1860520" y="4501580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323135"/>
              </p:ext>
            </p:extLst>
          </p:nvPr>
        </p:nvGraphicFramePr>
        <p:xfrm>
          <a:off x="1860520" y="3845938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341417"/>
              </p:ext>
            </p:extLst>
          </p:nvPr>
        </p:nvGraphicFramePr>
        <p:xfrm>
          <a:off x="1860520" y="3170608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67588"/>
              </p:ext>
            </p:extLst>
          </p:nvPr>
        </p:nvGraphicFramePr>
        <p:xfrm>
          <a:off x="1860520" y="1813286"/>
          <a:ext cx="25717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" name="直接箭头连接符 22"/>
          <p:cNvCxnSpPr/>
          <p:nvPr/>
        </p:nvCxnSpPr>
        <p:spPr>
          <a:xfrm rot="10800000">
            <a:off x="8096264" y="3742112"/>
            <a:ext cx="1928826" cy="1643074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0800000">
            <a:off x="8121664" y="2073638"/>
            <a:ext cx="1857388" cy="1643074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10800000" flipV="1">
            <a:off x="5167306" y="2099038"/>
            <a:ext cx="4429156" cy="4000528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10800000">
            <a:off x="5095868" y="5099434"/>
            <a:ext cx="2000264" cy="1000132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10800000">
            <a:off x="5121268" y="4372354"/>
            <a:ext cx="1928826" cy="714380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10800000">
            <a:off x="5095868" y="3670674"/>
            <a:ext cx="1928826" cy="642942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10800000">
            <a:off x="5095868" y="2741980"/>
            <a:ext cx="2000264" cy="928694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10800000" flipV="1">
            <a:off x="2381224" y="2741980"/>
            <a:ext cx="4643470" cy="3643338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10800000">
            <a:off x="2381224" y="5385186"/>
            <a:ext cx="1928826" cy="928694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>
            <a:off x="2309786" y="4670806"/>
            <a:ext cx="2000264" cy="714380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10800000">
            <a:off x="2309786" y="4099302"/>
            <a:ext cx="2000264" cy="642942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rot="10800000">
            <a:off x="2309786" y="3384922"/>
            <a:ext cx="2000264" cy="714380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rot="10800000">
            <a:off x="2309786" y="2741980"/>
            <a:ext cx="2000264" cy="714380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rot="10800000">
            <a:off x="2381224" y="2027600"/>
            <a:ext cx="1857388" cy="714380"/>
          </a:xfrm>
          <a:prstGeom prst="straightConnector1">
            <a:avLst/>
          </a:prstGeom>
          <a:ln w="28575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">
            <a:extLst>
              <a:ext uri="{FF2B5EF4-FFF2-40B4-BE49-F238E27FC236}">
                <a16:creationId xmlns:a16="http://schemas.microsoft.com/office/drawing/2014/main" id="{70622A5F-570A-497D-8E93-8F381A186507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48" name="Text Box 279"/>
          <p:cNvSpPr txBox="1">
            <a:spLocks noChangeArrowheads="1"/>
          </p:cNvSpPr>
          <p:nvPr/>
        </p:nvSpPr>
        <p:spPr bwMode="auto">
          <a:xfrm>
            <a:off x="2454990" y="2965805"/>
            <a:ext cx="4068949" cy="2277547"/>
          </a:xfrm>
          <a:prstGeom prst="rect">
            <a:avLst/>
          </a:prstGeom>
          <a:gradFill>
            <a:gsLst>
              <a:gs pos="0">
                <a:srgbClr val="DFE1E0"/>
              </a:gs>
              <a:gs pos="100000">
                <a:srgbClr val="FBFDFC"/>
              </a:gs>
            </a:gsLst>
          </a:gra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zh-CN" altLang="en-US" sz="2000" dirty="0"/>
              <a:t>迷宫</a:t>
            </a:r>
            <a:r>
              <a:rPr lang="zh-CN" altLang="en-US" sz="2000"/>
              <a:t>路径如下</a:t>
            </a:r>
            <a:r>
              <a:rPr lang="en-US" altLang="zh-CN" sz="2000" dirty="0"/>
              <a:t>:</a:t>
            </a:r>
          </a:p>
          <a:p>
            <a:r>
              <a:rPr lang="zh-CN" altLang="en-US" sz="2000"/>
              <a:t>　  </a:t>
            </a:r>
            <a:r>
              <a:rPr lang="en-US" altLang="zh-CN" sz="2000"/>
              <a:t>(</a:t>
            </a:r>
            <a:r>
              <a:rPr lang="en-US" altLang="zh-CN" sz="2000" dirty="0"/>
              <a:t>1,1) (2,1) (3,1) (4,1) (5,1)</a:t>
            </a:r>
          </a:p>
          <a:p>
            <a:r>
              <a:rPr lang="en-US" altLang="zh-CN" sz="2000" dirty="0"/>
              <a:t>    (5,2) (5,3) (6,3) (6,4) (6,5)</a:t>
            </a:r>
          </a:p>
          <a:p>
            <a:r>
              <a:rPr lang="en-US" altLang="zh-CN" sz="2000" dirty="0"/>
              <a:t>    (7,5) (8,5) (8,6) (8,7) (8,8)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041539" y="2075367"/>
            <a:ext cx="4895850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对于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图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3.11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迷宫，求解结果如下：</a:t>
            </a:r>
          </a:p>
        </p:txBody>
      </p:sp>
      <p:grpSp>
        <p:nvGrpSpPr>
          <p:cNvPr id="2" name="组合 8"/>
          <p:cNvGrpSpPr>
            <a:grpSpLocks noChangeAspect="1"/>
          </p:cNvGrpSpPr>
          <p:nvPr/>
        </p:nvGrpSpPr>
        <p:grpSpPr>
          <a:xfrm>
            <a:off x="7464152" y="2203688"/>
            <a:ext cx="2858770" cy="2868930"/>
            <a:chOff x="1212851" y="1430063"/>
            <a:chExt cx="3573463" cy="3586163"/>
          </a:xfrm>
        </p:grpSpPr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1212851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1571626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1919289" y="1430063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281239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2640014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2987676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3346451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4068764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3706814" y="1430063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4427539" y="14300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1212851" y="178883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1571626" y="178883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1919289" y="1788838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281239" y="178883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2640014" y="178883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Rectangle 17"/>
            <p:cNvSpPr>
              <a:spLocks noChangeArrowheads="1"/>
            </p:cNvSpPr>
            <p:nvPr/>
          </p:nvSpPr>
          <p:spPr bwMode="auto">
            <a:xfrm>
              <a:off x="2987676" y="178883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3346451" y="178883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4068764" y="178883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3706814" y="1788838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4427539" y="178883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1212851" y="214920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1571626" y="214920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Rectangle 24"/>
            <p:cNvSpPr>
              <a:spLocks noChangeArrowheads="1"/>
            </p:cNvSpPr>
            <p:nvPr/>
          </p:nvSpPr>
          <p:spPr bwMode="auto">
            <a:xfrm>
              <a:off x="1919289" y="214920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Rectangle 25"/>
            <p:cNvSpPr>
              <a:spLocks noChangeArrowheads="1"/>
            </p:cNvSpPr>
            <p:nvPr/>
          </p:nvSpPr>
          <p:spPr bwMode="auto">
            <a:xfrm>
              <a:off x="2281239" y="214920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2640014" y="214920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2987676" y="214920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3346451" y="214920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4068764" y="214920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3706814" y="214920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4427539" y="214920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0" name="Rectangle 32"/>
            <p:cNvSpPr>
              <a:spLocks noChangeArrowheads="1"/>
            </p:cNvSpPr>
            <p:nvPr/>
          </p:nvSpPr>
          <p:spPr bwMode="auto">
            <a:xfrm>
              <a:off x="1212851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1" name="Rectangle 33"/>
            <p:cNvSpPr>
              <a:spLocks noChangeArrowheads="1"/>
            </p:cNvSpPr>
            <p:nvPr/>
          </p:nvSpPr>
          <p:spPr bwMode="auto">
            <a:xfrm>
              <a:off x="1571626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>
              <a:off x="1919289" y="2509563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2281239" y="2509563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>
              <a:off x="2640014" y="2509563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2987676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3346451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4068764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3706814" y="2509563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4427539" y="2509563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1212851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1571626" y="2862560"/>
              <a:ext cx="358775" cy="391542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1919289" y="2857226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2281239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2640014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2987676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6" name="Rectangle 48"/>
            <p:cNvSpPr>
              <a:spLocks noChangeArrowheads="1"/>
            </p:cNvSpPr>
            <p:nvPr/>
          </p:nvSpPr>
          <p:spPr bwMode="auto">
            <a:xfrm>
              <a:off x="3346451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7" name="Rectangle 49"/>
            <p:cNvSpPr>
              <a:spLocks noChangeArrowheads="1"/>
            </p:cNvSpPr>
            <p:nvPr/>
          </p:nvSpPr>
          <p:spPr bwMode="auto">
            <a:xfrm>
              <a:off x="4068764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3706814" y="2857226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4427539" y="28572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1212851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1571626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1919289" y="3217588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2281239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2640014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5" name="Rectangle 57"/>
            <p:cNvSpPr>
              <a:spLocks noChangeArrowheads="1"/>
            </p:cNvSpPr>
            <p:nvPr/>
          </p:nvSpPr>
          <p:spPr bwMode="auto">
            <a:xfrm>
              <a:off x="2987676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3346451" y="321758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4068764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3706814" y="3217588"/>
              <a:ext cx="361950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4427539" y="32175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1212851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1" name="Rectangle 63"/>
            <p:cNvSpPr>
              <a:spLocks noChangeArrowheads="1"/>
            </p:cNvSpPr>
            <p:nvPr/>
          </p:nvSpPr>
          <p:spPr bwMode="auto">
            <a:xfrm>
              <a:off x="1571626" y="3577951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2" name="Rectangle 64"/>
            <p:cNvSpPr>
              <a:spLocks noChangeArrowheads="1"/>
            </p:cNvSpPr>
            <p:nvPr/>
          </p:nvSpPr>
          <p:spPr bwMode="auto">
            <a:xfrm>
              <a:off x="1919289" y="357795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3" name="Rectangle 65"/>
            <p:cNvSpPr>
              <a:spLocks noChangeArrowheads="1"/>
            </p:cNvSpPr>
            <p:nvPr/>
          </p:nvSpPr>
          <p:spPr bwMode="auto">
            <a:xfrm>
              <a:off x="2281239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2640014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2987676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3346451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4068764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3706814" y="3577951"/>
              <a:ext cx="361950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4427539" y="35779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1212851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1571626" y="3936726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1919289" y="3936726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3" name="Rectangle 75"/>
            <p:cNvSpPr>
              <a:spLocks noChangeArrowheads="1"/>
            </p:cNvSpPr>
            <p:nvPr/>
          </p:nvSpPr>
          <p:spPr bwMode="auto">
            <a:xfrm>
              <a:off x="2281239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2640014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2987676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3346451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7" name="Rectangle 79"/>
            <p:cNvSpPr>
              <a:spLocks noChangeArrowheads="1"/>
            </p:cNvSpPr>
            <p:nvPr/>
          </p:nvSpPr>
          <p:spPr bwMode="auto">
            <a:xfrm>
              <a:off x="4068764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8" name="Rectangle 80"/>
            <p:cNvSpPr>
              <a:spLocks noChangeArrowheads="1"/>
            </p:cNvSpPr>
            <p:nvPr/>
          </p:nvSpPr>
          <p:spPr bwMode="auto">
            <a:xfrm>
              <a:off x="3706814" y="3936726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4427539" y="3936726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0" name="Rectangle 82"/>
            <p:cNvSpPr>
              <a:spLocks noChangeArrowheads="1"/>
            </p:cNvSpPr>
            <p:nvPr/>
          </p:nvSpPr>
          <p:spPr bwMode="auto">
            <a:xfrm>
              <a:off x="1212851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1" name="Rectangle 83"/>
            <p:cNvSpPr>
              <a:spLocks noChangeArrowheads="1"/>
            </p:cNvSpPr>
            <p:nvPr/>
          </p:nvSpPr>
          <p:spPr bwMode="auto">
            <a:xfrm>
              <a:off x="1571626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2" name="Rectangle 84"/>
            <p:cNvSpPr>
              <a:spLocks noChangeArrowheads="1"/>
            </p:cNvSpPr>
            <p:nvPr/>
          </p:nvSpPr>
          <p:spPr bwMode="auto">
            <a:xfrm>
              <a:off x="1919289" y="4297088"/>
              <a:ext cx="361950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3" name="Rectangle 85"/>
            <p:cNvSpPr>
              <a:spLocks noChangeArrowheads="1"/>
            </p:cNvSpPr>
            <p:nvPr/>
          </p:nvSpPr>
          <p:spPr bwMode="auto">
            <a:xfrm>
              <a:off x="2281239" y="429708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4" name="Rectangle 86"/>
            <p:cNvSpPr>
              <a:spLocks noChangeArrowheads="1"/>
            </p:cNvSpPr>
            <p:nvPr/>
          </p:nvSpPr>
          <p:spPr bwMode="auto">
            <a:xfrm>
              <a:off x="2640014" y="4297088"/>
              <a:ext cx="358775" cy="3587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5" name="Rectangle 87"/>
            <p:cNvSpPr>
              <a:spLocks noChangeArrowheads="1"/>
            </p:cNvSpPr>
            <p:nvPr/>
          </p:nvSpPr>
          <p:spPr bwMode="auto">
            <a:xfrm>
              <a:off x="2987676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6" name="Rectangle 88"/>
            <p:cNvSpPr>
              <a:spLocks noChangeArrowheads="1"/>
            </p:cNvSpPr>
            <p:nvPr/>
          </p:nvSpPr>
          <p:spPr bwMode="auto">
            <a:xfrm>
              <a:off x="3346451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4068764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3706814" y="4297088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9" name="Rectangle 91"/>
            <p:cNvSpPr>
              <a:spLocks noChangeArrowheads="1"/>
            </p:cNvSpPr>
            <p:nvPr/>
          </p:nvSpPr>
          <p:spPr bwMode="auto">
            <a:xfrm>
              <a:off x="4427539" y="4297088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1212851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1571626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2" name="Rectangle 94"/>
            <p:cNvSpPr>
              <a:spLocks noChangeArrowheads="1"/>
            </p:cNvSpPr>
            <p:nvPr/>
          </p:nvSpPr>
          <p:spPr bwMode="auto">
            <a:xfrm>
              <a:off x="1919289" y="465745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3" name="Rectangle 95"/>
            <p:cNvSpPr>
              <a:spLocks noChangeArrowheads="1"/>
            </p:cNvSpPr>
            <p:nvPr/>
          </p:nvSpPr>
          <p:spPr bwMode="auto">
            <a:xfrm>
              <a:off x="2281239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4" name="Rectangle 96"/>
            <p:cNvSpPr>
              <a:spLocks noChangeArrowheads="1"/>
            </p:cNvSpPr>
            <p:nvPr/>
          </p:nvSpPr>
          <p:spPr bwMode="auto">
            <a:xfrm>
              <a:off x="2640014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5" name="Rectangle 97"/>
            <p:cNvSpPr>
              <a:spLocks noChangeArrowheads="1"/>
            </p:cNvSpPr>
            <p:nvPr/>
          </p:nvSpPr>
          <p:spPr bwMode="auto">
            <a:xfrm>
              <a:off x="2987676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6" name="Rectangle 98"/>
            <p:cNvSpPr>
              <a:spLocks noChangeArrowheads="1"/>
            </p:cNvSpPr>
            <p:nvPr/>
          </p:nvSpPr>
          <p:spPr bwMode="auto">
            <a:xfrm>
              <a:off x="3346451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7" name="Rectangle 99"/>
            <p:cNvSpPr>
              <a:spLocks noChangeArrowheads="1"/>
            </p:cNvSpPr>
            <p:nvPr/>
          </p:nvSpPr>
          <p:spPr bwMode="auto">
            <a:xfrm>
              <a:off x="4068764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8" name="Rectangle 100"/>
            <p:cNvSpPr>
              <a:spLocks noChangeArrowheads="1"/>
            </p:cNvSpPr>
            <p:nvPr/>
          </p:nvSpPr>
          <p:spPr bwMode="auto">
            <a:xfrm>
              <a:off x="3706814" y="4657451"/>
              <a:ext cx="361950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9" name="Rectangle 101"/>
            <p:cNvSpPr>
              <a:spLocks noChangeArrowheads="1"/>
            </p:cNvSpPr>
            <p:nvPr/>
          </p:nvSpPr>
          <p:spPr bwMode="auto">
            <a:xfrm>
              <a:off x="4427539" y="4657451"/>
              <a:ext cx="358775" cy="3587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 b="0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110" name="直接连接符 109"/>
            <p:cNvCxnSpPr/>
            <p:nvPr/>
          </p:nvCxnSpPr>
          <p:spPr>
            <a:xfrm rot="5400000">
              <a:off x="986710" y="2658372"/>
              <a:ext cx="1541256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1757338" y="3429000"/>
              <a:ext cx="714380" cy="1588"/>
            </a:xfrm>
            <a:prstGeom prst="line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2291718" y="3609000"/>
              <a:ext cx="360000" cy="1588"/>
            </a:xfrm>
            <a:prstGeom prst="line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2471718" y="3786190"/>
              <a:ext cx="714380" cy="1588"/>
            </a:xfrm>
            <a:prstGeom prst="line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2828908" y="4143380"/>
              <a:ext cx="714380" cy="1588"/>
            </a:xfrm>
            <a:prstGeom prst="line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3186098" y="4500570"/>
              <a:ext cx="1071570" cy="1588"/>
            </a:xfrm>
            <a:prstGeom prst="line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 Box 117"/>
          <p:cNvSpPr txBox="1">
            <a:spLocks noChangeArrowheads="1"/>
          </p:cNvSpPr>
          <p:nvPr/>
        </p:nvSpPr>
        <p:spPr bwMode="auto">
          <a:xfrm>
            <a:off x="1523400" y="5613344"/>
            <a:ext cx="7689272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 dirty="0"/>
              <a:t>显然，这个解是最优解，即是最短</a:t>
            </a:r>
            <a:r>
              <a:rPr lang="zh-CN" altLang="en-US" sz="2400"/>
              <a:t>路径。为什么？</a:t>
            </a:r>
            <a:endParaRPr lang="zh-CN" altLang="en-US" sz="2400" dirty="0"/>
          </a:p>
        </p:txBody>
      </p:sp>
      <p:sp>
        <p:nvSpPr>
          <p:cNvPr id="117" name="下箭头 116"/>
          <p:cNvSpPr/>
          <p:nvPr/>
        </p:nvSpPr>
        <p:spPr bwMode="auto">
          <a:xfrm rot="16200000">
            <a:off x="6769055" y="3376465"/>
            <a:ext cx="536755" cy="641824"/>
          </a:xfrm>
          <a:prstGeom prst="downArrow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l"/>
            <a:endParaRPr lang="zh-CN" altLang="en-US" sz="2000"/>
          </a:p>
        </p:txBody>
      </p:sp>
      <p:sp>
        <p:nvSpPr>
          <p:cNvPr id="120" name="Text Box 2">
            <a:extLst>
              <a:ext uri="{FF2B5EF4-FFF2-40B4-BE49-F238E27FC236}">
                <a16:creationId xmlns:a16="http://schemas.microsoft.com/office/drawing/2014/main" id="{81595BAE-5FAE-4854-8A95-7627B6857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931" y="1534641"/>
            <a:ext cx="2000264" cy="387798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Clr>
                <a:srgbClr val="F39801"/>
              </a:buClr>
              <a:buFont typeface="Wingdings" panose="05000000000000000000" pitchFamily="2" charset="2"/>
              <a:buChar char="Ø"/>
            </a:pPr>
            <a:r>
              <a:rPr lang="zh-CN" altLang="en-US" sz="2400"/>
              <a:t> 运行结果</a:t>
            </a:r>
            <a:endParaRPr lang="zh-CN" altLang="en-US" sz="2400" dirty="0"/>
          </a:p>
        </p:txBody>
      </p:sp>
      <p:sp>
        <p:nvSpPr>
          <p:cNvPr id="12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F387E9-F83C-4A45-96E8-4ADA3B571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3.2.4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队列的应用 </a:t>
            </a:r>
          </a:p>
        </p:txBody>
      </p:sp>
      <p:sp>
        <p:nvSpPr>
          <p:cNvPr id="122" name="TextBox 3">
            <a:extLst>
              <a:ext uri="{FF2B5EF4-FFF2-40B4-BE49-F238E27FC236}">
                <a16:creationId xmlns:a16="http://schemas.microsoft.com/office/drawing/2014/main" id="{48115F2E-2EA4-4EED-9635-818CC3E2BD4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271464" y="1533531"/>
            <a:ext cx="9935890" cy="1874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所谓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双端队列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是指两端都可以进行进队和出队操作的队列，将队列的两端分别称为前端和后端，两端都可以入队和出队。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其元素的逻辑结构仍是线性结构。</a:t>
            </a:r>
          </a:p>
        </p:txBody>
      </p:sp>
      <p:grpSp>
        <p:nvGrpSpPr>
          <p:cNvPr id="2" name="组合 31"/>
          <p:cNvGrpSpPr/>
          <p:nvPr/>
        </p:nvGrpSpPr>
        <p:grpSpPr>
          <a:xfrm>
            <a:off x="2634632" y="4293096"/>
            <a:ext cx="6629719" cy="2112024"/>
            <a:chOff x="1042136" y="3643314"/>
            <a:chExt cx="6151478" cy="2112024"/>
          </a:xfrm>
        </p:grpSpPr>
        <p:sp>
          <p:nvSpPr>
            <p:cNvPr id="12" name="矩形 11"/>
            <p:cNvSpPr/>
            <p:nvPr/>
          </p:nvSpPr>
          <p:spPr bwMode="auto">
            <a:xfrm>
              <a:off x="2571736" y="4071942"/>
              <a:ext cx="2928958" cy="642942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1"/>
            </a:gradFill>
            <a:ln w="38100">
              <a:noFill/>
              <a:miter lim="800000"/>
              <a:headEnd/>
              <a:tailEnd type="triangle" w="med" len="med"/>
            </a:ln>
            <a:effectLst/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/>
          </p:spPr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00430" y="3643314"/>
              <a:ext cx="107157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线性表</a:t>
              </a:r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28847" y="5072074"/>
              <a:ext cx="7143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>
            <a:xfrm rot="5400000" flipH="1" flipV="1">
              <a:off x="2507442" y="4893479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072066" y="5071280"/>
              <a:ext cx="7143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后端</a:t>
              </a:r>
            </a:p>
          </p:txBody>
        </p:sp>
        <p:cxnSp>
          <p:nvCxnSpPr>
            <p:cNvPr id="18" name="直接箭头连接符 17"/>
            <p:cNvCxnSpPr/>
            <p:nvPr/>
          </p:nvCxnSpPr>
          <p:spPr>
            <a:xfrm rot="5400000" flipH="1" flipV="1">
              <a:off x="5250661" y="4892685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rot="10800000" flipV="1">
              <a:off x="5496760" y="4214818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967422" y="4007412"/>
              <a:ext cx="1226192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后端进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 rot="10800000" flipV="1">
              <a:off x="5500695" y="4552958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71358" y="4393413"/>
              <a:ext cx="1222256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后端出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>
            <a:xfrm rot="10800000" flipV="1">
              <a:off x="2067736" y="4257681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42136" y="4050275"/>
              <a:ext cx="107157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前端出</a:t>
              </a:r>
            </a:p>
          </p:txBody>
        </p:sp>
        <p:cxnSp>
          <p:nvCxnSpPr>
            <p:cNvPr id="30" name="直接箭头连接符 29"/>
            <p:cNvCxnSpPr/>
            <p:nvPr/>
          </p:nvCxnSpPr>
          <p:spPr>
            <a:xfrm rot="10800000" flipV="1">
              <a:off x="2067736" y="4643446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45776" y="4429913"/>
              <a:ext cx="1136106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前端进</a:t>
              </a:r>
            </a:p>
          </p:txBody>
        </p:sp>
      </p:grpSp>
      <p:sp>
        <p:nvSpPr>
          <p:cNvPr id="2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93AD2C3-BCA3-47AD-B5AF-C47DF505E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3.2.5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双端队列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EF3669D6-D544-4F9B-BA11-093F8BF725F5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2" name="图片 31" descr="乐高玩具&#10;&#10;低可信度描述已自动生成">
            <a:extLst>
              <a:ext uri="{FF2B5EF4-FFF2-40B4-BE49-F238E27FC236}">
                <a16:creationId xmlns:a16="http://schemas.microsoft.com/office/drawing/2014/main" id="{057528D9-E16F-46D2-BF1D-6C5C52B28C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43027" y="318349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59496" y="1500245"/>
            <a:ext cx="9793088" cy="16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例如，有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元素进队，能否产生</a:t>
            </a:r>
            <a:r>
              <a:rPr lang="en-US" altLang="zh-CN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dcab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的出队序列呢？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20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答案是肯定的。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4223792" y="4149080"/>
            <a:ext cx="2928958" cy="642942"/>
          </a:xfrm>
          <a:prstGeom prst="rect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</a:gradFill>
          <a:ln w="38100">
            <a:noFill/>
            <a:miter lim="800000"/>
            <a:headEnd/>
            <a:tailEnd type="triangl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TextBox 4"/>
          <p:cNvSpPr txBox="1"/>
          <p:nvPr/>
        </p:nvSpPr>
        <p:spPr>
          <a:xfrm>
            <a:off x="3980902" y="3708310"/>
            <a:ext cx="96296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前端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2593" y="3702722"/>
            <a:ext cx="100013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后端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6800" y="5220650"/>
            <a:ext cx="428628" cy="39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zh-CN" altLang="en-US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6866" y="5208508"/>
            <a:ext cx="428628" cy="39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zh-CN" altLang="en-US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66932" y="5220650"/>
            <a:ext cx="428628" cy="39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  <a:endParaRPr lang="zh-CN" altLang="en-US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6998" y="5208508"/>
            <a:ext cx="428628" cy="39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zh-CN" altLang="en-US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6160" y="4276652"/>
            <a:ext cx="150019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出队序列</a:t>
            </a:r>
            <a:endParaRPr lang="zh-CN" altLang="en-US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6602" y="5220650"/>
            <a:ext cx="150019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进队序列</a:t>
            </a:r>
            <a:endParaRPr lang="zh-CN" altLang="en-US">
              <a:solidFill>
                <a:srgbClr val="008000"/>
              </a:solidFill>
            </a:endParaRPr>
          </a:p>
        </p:txBody>
      </p:sp>
      <p:sp>
        <p:nvSpPr>
          <p:cNvPr id="1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47430C3-0243-40E1-A334-4D645B170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3.2.5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双端队列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43FFF0A-90E9-41DD-A302-10EEF9948B4A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9" name="图片 18" descr="乐高玩具&#10;&#10;低可信度描述已自动生成">
            <a:extLst>
              <a:ext uri="{FF2B5EF4-FFF2-40B4-BE49-F238E27FC236}">
                <a16:creationId xmlns:a16="http://schemas.microsoft.com/office/drawing/2014/main" id="{7C382CB4-4A35-4E06-9CF6-187A738C27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8821241" y="3064905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C 0.01732 -0.01087 0.0349 -0.02152 0.06263 -0.0324 C 0.0905 -0.04328 0.14688 -0.04953 0.16706 -0.06597 C 0.18711 -0.0824 0.19323 -0.11805 0.18347 -0.13055 C 0.17383 -0.14305 0.14479 -0.13981 0.10886 -0.14074 C 0.07292 -0.14166 0.02045 -0.13912 -0.03177 -0.1363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C 0.03971 -0.01111 0.07969 -0.02199 0.10208 -0.03958 C 0.12448 -0.05717 0.13906 -0.08865 0.13398 -0.10555 C 0.12903 -0.12245 0.10195 -0.13611 0.07135 -0.14074 C 0.04075 -0.14537 -0.0043 -0.13935 -0.04948 -0.13333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C -0.00507 -0.02407 -0.01002 -0.04791 -0.05273 -0.05694 C -0.09544 -0.06597 -0.21614 -0.04305 -0.25612 -0.05416 C -0.29596 -0.06527 -0.29687 -0.10972 -0.29218 -0.12291 C -0.2875 -0.13611 -0.24739 -0.13125 -0.22747 -0.13333 C -0.20742 -0.13541 -0.18385 -0.13495 -0.17239 -0.13541 " pathEditMode="relative" rAng="0" ptsTypes="AA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4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C -0.01667 -0.0243 -0.03333 -0.04838 -0.07695 -0.05717 C -0.12044 -0.06597 -0.2181 -0.04907 -0.26146 -0.05277 C -0.30482 -0.05648 -0.32617 -0.0655 -0.33737 -0.07916 C -0.34844 -0.09282 -0.3401 -0.12638 -0.32852 -0.13495 C -0.3168 -0.14351 -0.28034 -0.13148 -0.26771 -0.13055 " pathEditMode="relative" rAng="0" ptsTypes="AAAA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35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865 -0.13287 C -0.31237 -0.1243 -0.34596 -0.11574 -0.35885 -0.13726 C -0.37175 -0.15879 -0.38607 -0.2368 -0.3556 -0.26157 C -0.325 -0.28634 -0.24323 -0.28518 -0.17539 -0.28634 C -0.10742 -0.2875 -0.01159 -0.27939 0.05208 -0.26875 C 0.11575 -0.2581 0.17812 -0.24282 0.20716 -0.22199 C 0.23607 -0.20115 0.23073 -0.17268 0.22552 -0.14444 " pathEditMode="relative" rAng="0" ptsTypes="AAAAA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51" y="-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82 -0.13078 C -0.22721 -0.12615 -0.2806 -0.12152 -0.30117 -0.14398 C -0.32187 -0.16643 -0.33138 -0.24166 -0.29791 -0.2655 C -0.26445 -0.28935 -0.19752 -0.2912 -0.1 -0.2875 C -0.00247 -0.28379 0.21732 -0.26643 0.28789 -0.24351 C 0.35834 -0.2206 0.34063 -0.18518 0.32305 -0.15 " pathEditMode="relative" rAng="0" ptsTypes="AAAA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20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43 -0.12407 C -0.07669 -0.12083 -0.12982 -0.11736 -0.15976 -0.13125 C -0.18958 -0.14513 -0.20091 -0.18495 -0.2026 -0.20717 C -0.20429 -0.22939 -0.26237 -0.25462 -0.1707 -0.26435 C -0.07903 -0.27407 0.23607 -0.27199 0.34792 -0.26597 C 0.45977 -0.25995 0.47852 -0.24699 0.50065 -0.22777 C 0.52292 -0.20856 0.48503 -0.16759 0.48086 -0.15162 " pathEditMode="relative" rAng="0" ptsTypes="AAAAA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1 -0.12939 C -0.02591 -0.13379 -0.00352 -0.13819 0.03424 -0.1368 C 0.07187 -0.13541 0.13528 -0.13796 0.17812 -0.1206 C 0.22096 -0.10324 0.24466 -0.04074 0.29127 -0.03263 C 0.33802 -0.02453 0.42825 -0.053 0.45833 -0.07222 C 0.48841 -0.09143 0.47982 -0.1199 0.47148 -0.14838 " pathEditMode="relative" rAng="0" ptsTypes="AAAA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0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416050" y="1635278"/>
            <a:ext cx="9792518" cy="111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输出受限的双端队列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，即一个端点允许插入和删除，另一个端点只允许插入的双端队列。 </a:t>
            </a:r>
          </a:p>
        </p:txBody>
      </p:sp>
      <p:grpSp>
        <p:nvGrpSpPr>
          <p:cNvPr id="2" name="组合 3"/>
          <p:cNvGrpSpPr/>
          <p:nvPr/>
        </p:nvGrpSpPr>
        <p:grpSpPr>
          <a:xfrm>
            <a:off x="3157727" y="3437206"/>
            <a:ext cx="6177042" cy="2319842"/>
            <a:chOff x="983613" y="3435496"/>
            <a:chExt cx="6177042" cy="2319842"/>
          </a:xfrm>
        </p:grpSpPr>
        <p:sp>
          <p:nvSpPr>
            <p:cNvPr id="5" name="矩形 4"/>
            <p:cNvSpPr/>
            <p:nvPr/>
          </p:nvSpPr>
          <p:spPr bwMode="auto">
            <a:xfrm>
              <a:off x="2571736" y="4071942"/>
              <a:ext cx="2928958" cy="642942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1"/>
            </a:gradFill>
            <a:ln w="38100">
              <a:noFill/>
              <a:miter lim="800000"/>
              <a:headEnd/>
              <a:tailEnd type="triangle" w="med" len="me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/>
          </p:spPr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79110" y="3435496"/>
              <a:ext cx="1285552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线性表</a:t>
              </a:r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8847" y="5072074"/>
              <a:ext cx="7143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 rot="5400000" flipH="1" flipV="1">
              <a:off x="2507442" y="4893479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72066" y="5071280"/>
              <a:ext cx="7143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后端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 rot="5400000" flipH="1" flipV="1">
              <a:off x="5250661" y="4892685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0800000" flipV="1">
              <a:off x="5496760" y="4422224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967422" y="4214818"/>
              <a:ext cx="1193233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后端进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 rot="10800000" flipV="1">
              <a:off x="2067736" y="4257681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83613" y="4050275"/>
              <a:ext cx="1130093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前端出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rot="10800000" flipV="1">
              <a:off x="2067736" y="4643446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83613" y="4416990"/>
              <a:ext cx="1134028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前端进</a:t>
              </a:r>
            </a:p>
          </p:txBody>
        </p:sp>
      </p:grpSp>
      <p:sp>
        <p:nvSpPr>
          <p:cNvPr id="2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05F1A9-A72C-43E6-BF38-7A5CA058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3.2.5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双端队列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BE9B7F86-7AB3-4A05-9E0F-3D90AF596DF1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3" name="图片 22" descr="乐高玩具&#10;&#10;低可信度描述已自动生成">
            <a:extLst>
              <a:ext uri="{FF2B5EF4-FFF2-40B4-BE49-F238E27FC236}">
                <a16:creationId xmlns:a16="http://schemas.microsoft.com/office/drawing/2014/main" id="{B93D6953-D7C7-4891-ADFE-D2B46B3D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43027" y="318349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99456" y="1254515"/>
            <a:ext cx="10081120" cy="187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3.10】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某队列允许在两端进行入队操作，但仅允许在一端进行出队操作，若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元素进队，则不可能得到的顺序是（   ）。</a:t>
            </a:r>
          </a:p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A. 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bacde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	B. 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dbace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C. 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dbcae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	D. 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ecbad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719225" y="3375448"/>
            <a:ext cx="5040312" cy="34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说明：本题为</a:t>
            </a:r>
            <a:r>
              <a:rPr lang="en-US" altLang="zh-CN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2010</a:t>
            </a: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年全国考研题。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4992" y="5549824"/>
            <a:ext cx="6786610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选项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操作：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后端进，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前端进，因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d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未出，此时只能进队，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怎么进都不可能在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之间。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330777" y="4164574"/>
            <a:ext cx="2928958" cy="642942"/>
          </a:xfrm>
          <a:prstGeom prst="rect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</a:gradFill>
          <a:ln w="38100">
            <a:noFill/>
            <a:miter lim="800000"/>
            <a:headEnd/>
            <a:tailEnd type="triangl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87888" y="3723804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前端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31107" y="3723010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后端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2347" y="5180492"/>
            <a:ext cx="42862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zh-CN" altLang="en-US" sz="1800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59537" y="5180492"/>
            <a:ext cx="42862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zh-CN" altLang="en-US" sz="1800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16727" y="5180492"/>
            <a:ext cx="42862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  <a:endParaRPr lang="zh-CN" altLang="en-US" sz="1800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3917" y="5180492"/>
            <a:ext cx="42862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zh-CN" altLang="en-US" sz="1800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50999" y="4437360"/>
            <a:ext cx="150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出队序列</a:t>
            </a:r>
            <a:endParaRPr lang="zh-CN" altLang="en-US" sz="200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7888" y="5167556"/>
            <a:ext cx="138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8000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进队序列</a:t>
            </a:r>
            <a:endParaRPr lang="zh-CN" altLang="en-US" sz="200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31107" y="5180492"/>
            <a:ext cx="42862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</a:t>
            </a:r>
            <a:endParaRPr lang="zh-CN" altLang="en-US" sz="1800" i="1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7528" y="4243461"/>
            <a:ext cx="137038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答案为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56B35B-A443-473C-B73B-5D4414AAD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3.2.5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双端队列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4DE2C6E3-F7AC-4CB3-9661-A7534D7A95CB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-0.0418 -0.02083 -0.08347 -0.04166 -0.11094 -0.05995 C -0.13841 -0.07824 -0.16758 -0.09699 -0.16472 -0.10995 C -0.16198 -0.12291 -0.13112 -0.13379 -0.0944 -0.13773 C -0.05781 -0.14166 -0.00143 -0.1375 0.05508 -0.13333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C -0.0155 -0.01828 -0.03086 -0.03634 -0.06263 -0.04537 C -0.09441 -0.0544 -0.16784 -0.04236 -0.19115 -0.05416 C -0.21446 -0.06597 -0.228 -0.10301 -0.20222 -0.11574 C -0.17657 -0.12847 -0.10691 -0.1294 -0.03737 -0.13032 " pathEditMode="relative" rAng="0" ptsTypes="AAA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9" grpId="1"/>
      <p:bldP spid="10" grpId="0"/>
      <p:bldP spid="10" grpId="1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557334" y="1731623"/>
            <a:ext cx="9723242" cy="83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        队列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中元素逻辑关系与线性表</a:t>
            </a: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的相同，队列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可以采用与线性表相同的存储结构。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206726" y="3140968"/>
            <a:ext cx="162557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逻辑结构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227906" y="5151881"/>
            <a:ext cx="1439862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存储结构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>
            <a:off x="7790919" y="3528765"/>
            <a:ext cx="19593" cy="1623115"/>
          </a:xfrm>
          <a:prstGeom prst="line">
            <a:avLst/>
          </a:prstGeom>
          <a:noFill/>
          <a:ln w="38100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03668" y="3141429"/>
            <a:ext cx="1063639" cy="387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队列</a:t>
            </a:r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3968730" y="3580246"/>
            <a:ext cx="484197" cy="724821"/>
          </a:xfrm>
          <a:custGeom>
            <a:avLst/>
            <a:gdLst/>
            <a:ahLst/>
            <a:cxnLst>
              <a:cxn ang="0">
                <a:pos x="267" y="0"/>
              </a:cxn>
              <a:cxn ang="0">
                <a:pos x="0" y="416"/>
              </a:cxn>
            </a:cxnLst>
            <a:rect l="0" t="0" r="r" b="b"/>
            <a:pathLst>
              <a:path w="267" h="416">
                <a:moveTo>
                  <a:pt x="267" y="0"/>
                </a:moveTo>
                <a:lnTo>
                  <a:pt x="0" y="416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4881555" y="3580246"/>
            <a:ext cx="428627" cy="71437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6" y="368"/>
              </a:cxn>
            </a:cxnLst>
            <a:rect l="0" t="0" r="r" b="b"/>
            <a:pathLst>
              <a:path w="256" h="368">
                <a:moveTo>
                  <a:pt x="0" y="0"/>
                </a:moveTo>
                <a:lnTo>
                  <a:pt x="256" y="368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3167043" y="4292366"/>
            <a:ext cx="1214446" cy="387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顺序表</a:t>
            </a: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5038704" y="4292366"/>
            <a:ext cx="985858" cy="387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链 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4166" y="5223319"/>
            <a:ext cx="157163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顺序队</a:t>
            </a:r>
          </a:p>
        </p:txBody>
      </p:sp>
      <p:sp>
        <p:nvSpPr>
          <p:cNvPr id="22" name="下箭头 21"/>
          <p:cNvSpPr/>
          <p:nvPr/>
        </p:nvSpPr>
        <p:spPr>
          <a:xfrm>
            <a:off x="3738546" y="4866129"/>
            <a:ext cx="142876" cy="28575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38678" y="5223319"/>
            <a:ext cx="157163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链队</a:t>
            </a:r>
          </a:p>
        </p:txBody>
      </p:sp>
      <p:sp>
        <p:nvSpPr>
          <p:cNvPr id="24" name="下箭头 23"/>
          <p:cNvSpPr/>
          <p:nvPr/>
        </p:nvSpPr>
        <p:spPr>
          <a:xfrm>
            <a:off x="5453058" y="4866129"/>
            <a:ext cx="142876" cy="28575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456FA6-C123-4A7D-BFF8-50E4A7685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AA90FF09-3623-4374-B4F4-7FE5753B07A8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9" name="图片 28" descr="图标&#10;&#10;描述已自动生成">
            <a:extLst>
              <a:ext uri="{FF2B5EF4-FFF2-40B4-BE49-F238E27FC236}">
                <a16:creationId xmlns:a16="http://schemas.microsoft.com/office/drawing/2014/main" id="{316C8FF2-73CE-4BED-9B6E-EFE05F35E2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87" y="2848154"/>
            <a:ext cx="4051035" cy="405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35700" y="1639248"/>
            <a:ext cx="9700613" cy="111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lnSpc>
                <a:spcPct val="130000"/>
              </a:lnSpc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/>
              <a:t>    输入受限的双端队列，</a:t>
            </a:r>
            <a:r>
              <a:rPr lang="zh-CN" altLang="en-US" sz="2400">
                <a:solidFill>
                  <a:schemeClr val="tx1"/>
                </a:solidFill>
              </a:rPr>
              <a:t>即一个端点允许插入和删除，另一个端点只允许删除的双端队列。 </a:t>
            </a:r>
          </a:p>
        </p:txBody>
      </p:sp>
      <p:grpSp>
        <p:nvGrpSpPr>
          <p:cNvPr id="2" name="组合 3"/>
          <p:cNvGrpSpPr/>
          <p:nvPr/>
        </p:nvGrpSpPr>
        <p:grpSpPr>
          <a:xfrm>
            <a:off x="3008409" y="3357550"/>
            <a:ext cx="6172001" cy="2402164"/>
            <a:chOff x="906303" y="3353174"/>
            <a:chExt cx="6172001" cy="2402164"/>
          </a:xfrm>
        </p:grpSpPr>
        <p:sp>
          <p:nvSpPr>
            <p:cNvPr id="5" name="矩形 4"/>
            <p:cNvSpPr/>
            <p:nvPr/>
          </p:nvSpPr>
          <p:spPr bwMode="auto">
            <a:xfrm>
              <a:off x="2571736" y="4071942"/>
              <a:ext cx="2928958" cy="642942"/>
            </a:xfrm>
            <a:prstGeom prst="rect">
              <a:avLst/>
            </a:prstGeom>
            <a:gradFill>
              <a:gsLst>
                <a:gs pos="0">
                  <a:srgbClr val="F39801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1"/>
            </a:gradFill>
            <a:ln w="38100">
              <a:noFill/>
              <a:miter lim="800000"/>
              <a:headEnd/>
              <a:tailEnd type="triangle" w="med" len="me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/>
          </p:spPr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69975" y="3353174"/>
              <a:ext cx="1318919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线性表</a:t>
              </a:r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28847" y="5072074"/>
              <a:ext cx="7143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 rot="5400000" flipH="1" flipV="1">
              <a:off x="2507442" y="4893479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072066" y="5071280"/>
              <a:ext cx="71438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后端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 rot="5400000" flipH="1" flipV="1">
              <a:off x="5250661" y="4892685"/>
              <a:ext cx="35719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rot="10800000" flipV="1">
              <a:off x="5500695" y="4389986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71357" y="4182580"/>
              <a:ext cx="1106947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后端出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 rot="10800000" flipV="1">
              <a:off x="2067736" y="4257681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6303" y="4050275"/>
              <a:ext cx="1207403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前端出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rot="10800000" flipV="1">
              <a:off x="2067736" y="4643446"/>
              <a:ext cx="504000" cy="0"/>
            </a:xfrm>
            <a:prstGeom prst="straightConnector1">
              <a:avLst/>
            </a:prstGeom>
            <a:ln w="28575">
              <a:solidFill>
                <a:srgbClr val="CE3B37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06303" y="4416990"/>
              <a:ext cx="1211338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前端进</a:t>
              </a:r>
            </a:p>
          </p:txBody>
        </p:sp>
      </p:grpSp>
      <p:sp>
        <p:nvSpPr>
          <p:cNvPr id="1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96F494-2427-4F36-AA8D-9C3C1465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3168104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3.2.5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双端队列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001EDDCB-32B2-4229-9A68-918370EF5F6C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23" name="图片 22" descr="乐高玩具&#10;&#10;低可信度描述已自动生成">
            <a:extLst>
              <a:ext uri="{FF2B5EF4-FFF2-40B4-BE49-F238E27FC236}">
                <a16:creationId xmlns:a16="http://schemas.microsoft.com/office/drawing/2014/main" id="{E35F2FEB-AE53-497F-9C48-99E289DCFB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64805">
            <a:off x="9343027" y="3183496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E4474444-EAA6-4DA3-81B1-71AB46250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1757"/>
            <a:ext cx="7776864" cy="43744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2F3505-3F24-451F-8D23-5A461839BDDA}"/>
              </a:ext>
            </a:extLst>
          </p:cNvPr>
          <p:cNvSpPr txBox="1"/>
          <p:nvPr/>
        </p:nvSpPr>
        <p:spPr>
          <a:xfrm>
            <a:off x="1811524" y="5877273"/>
            <a:ext cx="8424936" cy="31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409831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904666" y="2667010"/>
            <a:ext cx="5786478" cy="1523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typedef struct</a:t>
            </a:r>
            <a:r>
              <a:rPr lang="en-US" altLang="zh-CN" dirty="0"/>
              <a:t> </a:t>
            </a:r>
          </a:p>
          <a:p>
            <a:r>
              <a:rPr lang="en-US" altLang="zh-CN"/>
              <a:t>{  ElemType data[MaxSize</a:t>
            </a:r>
            <a:r>
              <a:rPr lang="en-US" altLang="zh-CN" dirty="0"/>
              <a:t>]</a:t>
            </a:r>
            <a:r>
              <a:rPr lang="zh-CN" altLang="en-US" dirty="0"/>
              <a:t>； </a:t>
            </a:r>
          </a:p>
          <a:p>
            <a:r>
              <a:rPr lang="zh-CN" altLang="en-US"/>
              <a:t>   </a:t>
            </a:r>
            <a:r>
              <a:rPr lang="en-US" altLang="zh-CN"/>
              <a:t>int front</a:t>
            </a:r>
            <a:r>
              <a:rPr lang="zh-CN" altLang="en-US"/>
              <a:t>，</a:t>
            </a:r>
            <a:r>
              <a:rPr lang="en-US" altLang="zh-CN"/>
              <a:t>rear</a:t>
            </a:r>
            <a:r>
              <a:rPr lang="zh-CN" altLang="en-US"/>
              <a:t>；      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队首和队尾指针</a:t>
            </a:r>
          </a:p>
          <a:p>
            <a:r>
              <a:rPr lang="en-US" altLang="zh-CN"/>
              <a:t>}  </a:t>
            </a:r>
            <a:r>
              <a:rPr lang="en-US" altLang="zh-CN">
                <a:solidFill>
                  <a:srgbClr val="CE3B37"/>
                </a:solidFill>
              </a:rPr>
              <a:t>SqQueue</a:t>
            </a:r>
            <a:r>
              <a:rPr lang="en-US" altLang="zh-CN" dirty="0"/>
              <a:t>;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1606072" y="1674009"/>
            <a:ext cx="4361658" cy="47077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顺序队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类型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SqQueue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声明如下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641985" y="4745473"/>
            <a:ext cx="8702487" cy="47077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lnSpc>
                <a:spcPct val="110000"/>
              </a:lnSpc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因为</a:t>
            </a:r>
            <a:r>
              <a:rPr lang="zh-CN" altLang="en-US" sz="2400" dirty="0"/>
              <a:t>队列两端都</a:t>
            </a:r>
            <a:r>
              <a:rPr lang="zh-CN" altLang="en-US" sz="2400"/>
              <a:t>在变化，所以</a:t>
            </a:r>
            <a:r>
              <a:rPr lang="zh-CN" altLang="en-US" sz="2400" dirty="0"/>
              <a:t>需要两个指针来标识队列的状态。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F8F97E-FD4B-42B0-AF1B-507F45C11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76306C3-0949-4BFD-801B-3028342C0CC2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10" name="图片 9" descr="乐高玩具&#10;&#10;低可信度描述已自动生成">
            <a:extLst>
              <a:ext uri="{FF2B5EF4-FFF2-40B4-BE49-F238E27FC236}">
                <a16:creationId xmlns:a16="http://schemas.microsoft.com/office/drawing/2014/main" id="{B445B86D-AD20-4A18-BEF4-9E59BE8AC5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368510" y="3794094"/>
            <a:ext cx="4810764" cy="3241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209027" y="1815040"/>
            <a:ext cx="2851860" cy="936625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队列</a:t>
            </a:r>
          </a:p>
          <a:p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,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,…,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,…,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6442171" y="2967564"/>
            <a:ext cx="385572" cy="863600"/>
          </a:xfrm>
          <a:prstGeom prst="downArrow">
            <a:avLst>
              <a:gd name="adj1" fmla="val 50000"/>
              <a:gd name="adj2" fmla="val 5991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6762519" y="3226319"/>
            <a:ext cx="146414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直接映射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3889547" y="4512201"/>
            <a:ext cx="577506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4430885" y="4512201"/>
            <a:ext cx="577506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4970635" y="4512201"/>
            <a:ext cx="577506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2000" baseline="-250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altLang="zh-CN" sz="2000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5511972" y="4512201"/>
            <a:ext cx="577506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6050135" y="4512201"/>
            <a:ext cx="577506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  <a:endParaRPr lang="en-US" altLang="zh-CN" sz="2000" baseline="-250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6591472" y="4512201"/>
            <a:ext cx="577506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7100652" y="4512201"/>
            <a:ext cx="1464148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 </a:t>
            </a:r>
            <a:endParaRPr lang="en-US" altLang="zh-CN" sz="2000" baseline="-25000">
              <a:solidFill>
                <a:schemeClr val="tx1"/>
              </a:solidFill>
              <a:latin typeface="宋体" pitchFamily="2" charset="-122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8493008" y="4512201"/>
            <a:ext cx="732072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f</a:t>
            </a:r>
            <a:endParaRPr lang="en-US" altLang="zh-CN" sz="20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7490886" y="4041884"/>
            <a:ext cx="1618716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MaxSize-1</a:t>
            </a:r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8301038" y="4367739"/>
            <a:ext cx="0" cy="144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32" name="Text Box 17"/>
          <p:cNvSpPr txBox="1">
            <a:spLocks noChangeArrowheads="1"/>
          </p:cNvSpPr>
          <p:nvPr/>
        </p:nvSpPr>
        <p:spPr bwMode="auto">
          <a:xfrm>
            <a:off x="4367214" y="4041884"/>
            <a:ext cx="503237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9233" name="Text Box 18"/>
          <p:cNvSpPr txBox="1">
            <a:spLocks noChangeArrowheads="1"/>
          </p:cNvSpPr>
          <p:nvPr/>
        </p:nvSpPr>
        <p:spPr bwMode="auto">
          <a:xfrm>
            <a:off x="4894511" y="4041884"/>
            <a:ext cx="769442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+1</a:t>
            </a:r>
          </a:p>
        </p:txBody>
      </p:sp>
      <p:sp>
        <p:nvSpPr>
          <p:cNvPr id="9234" name="Text Box 19"/>
          <p:cNvSpPr txBox="1">
            <a:spLocks noChangeArrowheads="1"/>
          </p:cNvSpPr>
          <p:nvPr/>
        </p:nvSpPr>
        <p:spPr bwMode="auto">
          <a:xfrm>
            <a:off x="5974922" y="4041884"/>
            <a:ext cx="693006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r</a:t>
            </a:r>
            <a:endParaRPr lang="en-US" altLang="zh-CN" sz="1800">
              <a:solidFill>
                <a:srgbClr val="0020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35" name="AutoShape 20"/>
          <p:cNvSpPr>
            <a:spLocks/>
          </p:cNvSpPr>
          <p:nvPr/>
        </p:nvSpPr>
        <p:spPr bwMode="auto">
          <a:xfrm rot="5400000">
            <a:off x="5894380" y="2507185"/>
            <a:ext cx="109534" cy="5341948"/>
          </a:xfrm>
          <a:prstGeom prst="rightBrace">
            <a:avLst>
              <a:gd name="adj1" fmla="val 249085"/>
              <a:gd name="adj2" fmla="val 50000"/>
            </a:avLst>
          </a:prstGeom>
          <a:noFill/>
          <a:ln w="38100">
            <a:solidFill>
              <a:srgbClr val="66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36" name="Text Box 21"/>
          <p:cNvSpPr txBox="1">
            <a:spLocks noChangeArrowheads="1"/>
          </p:cNvSpPr>
          <p:nvPr/>
        </p:nvSpPr>
        <p:spPr bwMode="auto">
          <a:xfrm>
            <a:off x="5417801" y="5266268"/>
            <a:ext cx="1078578" cy="34297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9237" name="Text Box 22"/>
          <p:cNvSpPr txBox="1">
            <a:spLocks noChangeArrowheads="1"/>
          </p:cNvSpPr>
          <p:nvPr/>
        </p:nvSpPr>
        <p:spPr bwMode="auto">
          <a:xfrm>
            <a:off x="8132667" y="5375801"/>
            <a:ext cx="1071768" cy="34297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front</a:t>
            </a:r>
          </a:p>
        </p:txBody>
      </p:sp>
      <p:sp>
        <p:nvSpPr>
          <p:cNvPr id="9238" name="Line 23"/>
          <p:cNvSpPr>
            <a:spLocks noChangeShapeType="1"/>
          </p:cNvSpPr>
          <p:nvPr/>
        </p:nvSpPr>
        <p:spPr bwMode="auto">
          <a:xfrm flipV="1">
            <a:off x="8805863" y="4944001"/>
            <a:ext cx="0" cy="360363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arrow" w="med" len="med"/>
          </a:ln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39" name="Text Box 24"/>
          <p:cNvSpPr txBox="1">
            <a:spLocks noChangeArrowheads="1"/>
          </p:cNvSpPr>
          <p:nvPr/>
        </p:nvSpPr>
        <p:spPr bwMode="auto">
          <a:xfrm>
            <a:off x="4871983" y="5909210"/>
            <a:ext cx="2478194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顺序队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的示意图</a:t>
            </a:r>
          </a:p>
        </p:txBody>
      </p:sp>
      <p:sp>
        <p:nvSpPr>
          <p:cNvPr id="9240" name="Text Box 25"/>
          <p:cNvSpPr txBox="1">
            <a:spLocks noChangeArrowheads="1"/>
          </p:cNvSpPr>
          <p:nvPr/>
        </p:nvSpPr>
        <p:spPr bwMode="auto">
          <a:xfrm>
            <a:off x="1642923" y="2319864"/>
            <a:ext cx="184971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逻辑结构</a:t>
            </a:r>
          </a:p>
        </p:txBody>
      </p:sp>
      <p:sp>
        <p:nvSpPr>
          <p:cNvPr id="9241" name="Text Box 26"/>
          <p:cNvSpPr txBox="1">
            <a:spLocks noChangeArrowheads="1"/>
          </p:cNvSpPr>
          <p:nvPr/>
        </p:nvSpPr>
        <p:spPr bwMode="auto">
          <a:xfrm>
            <a:off x="1642923" y="4478864"/>
            <a:ext cx="184971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存储结构</a:t>
            </a:r>
          </a:p>
        </p:txBody>
      </p:sp>
      <p:sp>
        <p:nvSpPr>
          <p:cNvPr id="9242" name="AutoShape 27"/>
          <p:cNvSpPr>
            <a:spLocks noChangeArrowheads="1"/>
          </p:cNvSpPr>
          <p:nvPr/>
        </p:nvSpPr>
        <p:spPr bwMode="auto">
          <a:xfrm>
            <a:off x="2414974" y="3183465"/>
            <a:ext cx="231002" cy="935037"/>
          </a:xfrm>
          <a:prstGeom prst="downArrow">
            <a:avLst>
              <a:gd name="adj1" fmla="val 50000"/>
              <a:gd name="adj2" fmla="val 108272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zh-CN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43" name="Rectangle 28"/>
          <p:cNvSpPr>
            <a:spLocks noChangeArrowheads="1"/>
          </p:cNvSpPr>
          <p:nvPr/>
        </p:nvSpPr>
        <p:spPr bwMode="auto">
          <a:xfrm>
            <a:off x="3340272" y="4513789"/>
            <a:ext cx="577506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44" name="Text Box 29"/>
          <p:cNvSpPr txBox="1">
            <a:spLocks noChangeArrowheads="1"/>
          </p:cNvSpPr>
          <p:nvPr/>
        </p:nvSpPr>
        <p:spPr bwMode="auto">
          <a:xfrm>
            <a:off x="3406775" y="4041884"/>
            <a:ext cx="503238" cy="31790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002060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9245" name="Rectangle 30"/>
          <p:cNvSpPr>
            <a:spLocks noChangeArrowheads="1"/>
          </p:cNvSpPr>
          <p:nvPr/>
        </p:nvSpPr>
        <p:spPr bwMode="auto">
          <a:xfrm>
            <a:off x="9164519" y="4516964"/>
            <a:ext cx="732076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r</a:t>
            </a:r>
            <a:endParaRPr lang="en-US" altLang="zh-CN" sz="200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9246" name="Text Box 31"/>
          <p:cNvSpPr txBox="1">
            <a:spLocks noChangeArrowheads="1"/>
          </p:cNvSpPr>
          <p:nvPr/>
        </p:nvSpPr>
        <p:spPr bwMode="auto">
          <a:xfrm>
            <a:off x="9109944" y="5380564"/>
            <a:ext cx="847576" cy="34297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rear</a:t>
            </a:r>
          </a:p>
        </p:txBody>
      </p:sp>
      <p:sp>
        <p:nvSpPr>
          <p:cNvPr id="9247" name="Line 32"/>
          <p:cNvSpPr>
            <a:spLocks noChangeShapeType="1"/>
          </p:cNvSpPr>
          <p:nvPr/>
        </p:nvSpPr>
        <p:spPr bwMode="auto">
          <a:xfrm flipV="1">
            <a:off x="9477375" y="4948764"/>
            <a:ext cx="0" cy="360362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 sz="2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53E80F4-22E1-4F68-9275-6389AD9D9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864071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队列的顺序存储结构及其基本运算实现 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D2464FB9-A5CB-4BF9-9589-8C97DD3DD0F1}"/>
              </a:ext>
            </a:extLst>
          </p:cNvPr>
          <p:cNvSpPr txBox="1"/>
          <p:nvPr/>
        </p:nvSpPr>
        <p:spPr>
          <a:xfrm>
            <a:off x="1046698" y="124482"/>
            <a:ext cx="2740203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3.2 </a:t>
            </a:r>
            <a:r>
              <a:rPr lang="zh-CN" altLang="en-US"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队 列</a:t>
            </a:r>
          </a:p>
        </p:txBody>
      </p:sp>
      <p:pic>
        <p:nvPicPr>
          <p:cNvPr id="36" name="图片 35" descr="乐高玩具&#10;&#10;低可信度描述已自动生成">
            <a:extLst>
              <a:ext uri="{FF2B5EF4-FFF2-40B4-BE49-F238E27FC236}">
                <a16:creationId xmlns:a16="http://schemas.microsoft.com/office/drawing/2014/main" id="{97A2ECF0-AE91-4A34-A0E1-22DDE87818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081">
            <a:off x="9231109" y="2368599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748469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10799</TotalTime>
  <Words>6523</Words>
  <Application>Microsoft Office PowerPoint</Application>
  <PresentationFormat>宽屏</PresentationFormat>
  <Paragraphs>1316</Paragraphs>
  <Slides>71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2" baseType="lpstr">
      <vt:lpstr>黑体</vt:lpstr>
      <vt:lpstr>楷体</vt:lpstr>
      <vt:lpstr>思源黑体 CN Heavy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A83381</cp:lastModifiedBy>
  <cp:revision>1544</cp:revision>
  <dcterms:created xsi:type="dcterms:W3CDTF">2004-03-31T23:50:14Z</dcterms:created>
  <dcterms:modified xsi:type="dcterms:W3CDTF">2022-06-24T06:57:14Z</dcterms:modified>
</cp:coreProperties>
</file>